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5.png"/><Relationship Id="rId13" Type="http://schemas.openxmlformats.org/officeDocument/2006/relationships/image" Target="../media/image9.jpg"/><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13.jpg"/><Relationship Id="rId9" Type="http://schemas.openxmlformats.org/officeDocument/2006/relationships/image" Target="../media/image11.png"/><Relationship Id="rId15" Type="http://schemas.openxmlformats.org/officeDocument/2006/relationships/image" Target="../media/image12.jpg"/><Relationship Id="rId14" Type="http://schemas.openxmlformats.org/officeDocument/2006/relationships/image" Target="../media/image18.jpg"/><Relationship Id="rId5" Type="http://schemas.openxmlformats.org/officeDocument/2006/relationships/image" Target="../media/image16.png"/><Relationship Id="rId6" Type="http://schemas.openxmlformats.org/officeDocument/2006/relationships/image" Target="../media/image2.jpg"/><Relationship Id="rId7" Type="http://schemas.openxmlformats.org/officeDocument/2006/relationships/image" Target="../media/image6.jpg"/><Relationship Id="rId8"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8.jpg"/><Relationship Id="rId5"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9.jpg"/><Relationship Id="rId5" Type="http://schemas.openxmlformats.org/officeDocument/2006/relationships/image" Target="../media/image22.jpg"/><Relationship Id="rId6" Type="http://schemas.openxmlformats.org/officeDocument/2006/relationships/image" Target="../media/image29.png"/><Relationship Id="rId7"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35.png"/><Relationship Id="rId5"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jpg"/><Relationship Id="rId4" Type="http://schemas.openxmlformats.org/officeDocument/2006/relationships/image" Target="../media/image24.jpg"/><Relationship Id="rId5" Type="http://schemas.openxmlformats.org/officeDocument/2006/relationships/image" Target="../media/image23.jpg"/><Relationship Id="rId6" Type="http://schemas.openxmlformats.org/officeDocument/2006/relationships/image" Target="../media/image33.jpg"/><Relationship Id="rId7" Type="http://schemas.openxmlformats.org/officeDocument/2006/relationships/image" Target="../media/image28.jpg"/><Relationship Id="rId8"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21169" y="18937"/>
            <a:ext cx="91440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it-IT">
                <a:solidFill>
                  <a:srgbClr val="FF0000"/>
                </a:solidFill>
              </a:rPr>
              <a:t>Wie?                          Was?</a:t>
            </a:r>
            <a:endParaRPr>
              <a:solidFill>
                <a:srgbClr val="FF0000"/>
              </a:solidFill>
            </a:endParaRPr>
          </a:p>
        </p:txBody>
      </p:sp>
      <p:pic>
        <p:nvPicPr>
          <p:cNvPr descr="http://www.informatikerin.ch/ePortfolio/BqkNbMyEkcGxJAbV_Images/BqkNbMyEkcGxJAbV_5.png" id="85" name="Google Shape;85;p13"/>
          <p:cNvPicPr preferRelativeResize="0"/>
          <p:nvPr/>
        </p:nvPicPr>
        <p:blipFill rotWithShape="1">
          <a:blip r:embed="rId3">
            <a:alphaModFix/>
          </a:blip>
          <a:srcRect b="0" l="0" r="0" t="0"/>
          <a:stretch/>
        </p:blipFill>
        <p:spPr>
          <a:xfrm>
            <a:off x="866956" y="2613038"/>
            <a:ext cx="1662301" cy="1483965"/>
          </a:xfrm>
          <a:prstGeom prst="rect">
            <a:avLst/>
          </a:prstGeom>
          <a:noFill/>
          <a:ln>
            <a:noFill/>
          </a:ln>
        </p:spPr>
      </p:pic>
      <p:pic>
        <p:nvPicPr>
          <p:cNvPr descr="http://p5.focus.de/img/fotos/origs4516305/8718515575-w630-h472-o-q75-p5/urn-newsml-dpa-com-20090101-150303-99-06146-large-4-3.jpg" id="86" name="Google Shape;86;p13"/>
          <p:cNvPicPr preferRelativeResize="0"/>
          <p:nvPr/>
        </p:nvPicPr>
        <p:blipFill rotWithShape="1">
          <a:blip r:embed="rId4">
            <a:alphaModFix/>
          </a:blip>
          <a:srcRect b="0" l="0" r="0" t="0"/>
          <a:stretch/>
        </p:blipFill>
        <p:spPr>
          <a:xfrm>
            <a:off x="5100513" y="2781236"/>
            <a:ext cx="1493593" cy="916214"/>
          </a:xfrm>
          <a:prstGeom prst="rect">
            <a:avLst/>
          </a:prstGeom>
          <a:noFill/>
          <a:ln>
            <a:noFill/>
          </a:ln>
        </p:spPr>
      </p:pic>
      <p:pic>
        <p:nvPicPr>
          <p:cNvPr id="87" name="Google Shape;87;p13"/>
          <p:cNvPicPr preferRelativeResize="0"/>
          <p:nvPr/>
        </p:nvPicPr>
        <p:blipFill rotWithShape="1">
          <a:blip r:embed="rId5">
            <a:alphaModFix/>
          </a:blip>
          <a:srcRect b="0" l="0" r="0" t="0"/>
          <a:stretch/>
        </p:blipFill>
        <p:spPr>
          <a:xfrm>
            <a:off x="5100513" y="1124744"/>
            <a:ext cx="1055663" cy="1343413"/>
          </a:xfrm>
          <a:prstGeom prst="rect">
            <a:avLst/>
          </a:prstGeom>
          <a:noFill/>
          <a:ln>
            <a:noFill/>
          </a:ln>
        </p:spPr>
      </p:pic>
      <p:sp>
        <p:nvSpPr>
          <p:cNvPr id="88" name="Google Shape;88;p13"/>
          <p:cNvSpPr txBox="1"/>
          <p:nvPr/>
        </p:nvSpPr>
        <p:spPr>
          <a:xfrm>
            <a:off x="6300191" y="1224052"/>
            <a:ext cx="25465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2400" u="none" cap="none" strike="noStrike">
                <a:solidFill>
                  <a:schemeClr val="dk1"/>
                </a:solidFill>
                <a:latin typeface="Calibri"/>
                <a:ea typeface="Calibri"/>
                <a:cs typeface="Calibri"/>
                <a:sym typeface="Calibri"/>
              </a:rPr>
              <a:t>Präsentation des Künstlers</a:t>
            </a:r>
            <a:endParaRPr sz="2400">
              <a:solidFill>
                <a:schemeClr val="dk1"/>
              </a:solidFill>
              <a:latin typeface="Calibri"/>
              <a:ea typeface="Calibri"/>
              <a:cs typeface="Calibri"/>
              <a:sym typeface="Calibri"/>
            </a:endParaRPr>
          </a:p>
        </p:txBody>
      </p:sp>
      <p:pic>
        <p:nvPicPr>
          <p:cNvPr descr="http://www.ph-ooe.at/uploads/pics/kinder_reflektieren.jpg" id="89" name="Google Shape;89;p13"/>
          <p:cNvPicPr preferRelativeResize="0"/>
          <p:nvPr/>
        </p:nvPicPr>
        <p:blipFill rotWithShape="1">
          <a:blip r:embed="rId6">
            <a:alphaModFix/>
          </a:blip>
          <a:srcRect b="0" l="0" r="0" t="0"/>
          <a:stretch/>
        </p:blipFill>
        <p:spPr>
          <a:xfrm>
            <a:off x="5450257" y="4653137"/>
            <a:ext cx="1396636" cy="1090781"/>
          </a:xfrm>
          <a:prstGeom prst="rect">
            <a:avLst/>
          </a:prstGeom>
          <a:noFill/>
          <a:ln>
            <a:noFill/>
          </a:ln>
        </p:spPr>
      </p:pic>
      <p:pic>
        <p:nvPicPr>
          <p:cNvPr descr="Stock Illustration - Kids Talking. Fotosearch - Search EPS Clipart, Drawings, Decorative Prints, Illustrations, and Vector Graphics Images" id="90" name="Google Shape;90;p13"/>
          <p:cNvPicPr preferRelativeResize="0"/>
          <p:nvPr/>
        </p:nvPicPr>
        <p:blipFill rotWithShape="1">
          <a:blip r:embed="rId7">
            <a:alphaModFix/>
          </a:blip>
          <a:srcRect b="0" l="0" r="0" t="0"/>
          <a:stretch/>
        </p:blipFill>
        <p:spPr>
          <a:xfrm>
            <a:off x="6993261" y="4653137"/>
            <a:ext cx="1323155" cy="1090782"/>
          </a:xfrm>
          <a:prstGeom prst="rect">
            <a:avLst/>
          </a:prstGeom>
          <a:noFill/>
          <a:ln>
            <a:noFill/>
          </a:ln>
        </p:spPr>
      </p:pic>
      <p:pic>
        <p:nvPicPr>
          <p:cNvPr descr="http://www.alle-inklusive.de/wp-content/uploads/2010/05/schreiben_1.jpg" id="91" name="Google Shape;91;p13"/>
          <p:cNvPicPr preferRelativeResize="0"/>
          <p:nvPr/>
        </p:nvPicPr>
        <p:blipFill rotWithShape="1">
          <a:blip r:embed="rId8">
            <a:alphaModFix/>
          </a:blip>
          <a:srcRect b="0" l="0" r="0" t="0"/>
          <a:stretch/>
        </p:blipFill>
        <p:spPr>
          <a:xfrm>
            <a:off x="6933543" y="3305678"/>
            <a:ext cx="666750" cy="669925"/>
          </a:xfrm>
          <a:prstGeom prst="rect">
            <a:avLst/>
          </a:prstGeom>
          <a:noFill/>
          <a:ln>
            <a:noFill/>
          </a:ln>
        </p:spPr>
      </p:pic>
      <p:pic>
        <p:nvPicPr>
          <p:cNvPr id="92" name="Google Shape;92;p13"/>
          <p:cNvPicPr preferRelativeResize="0"/>
          <p:nvPr/>
        </p:nvPicPr>
        <p:blipFill rotWithShape="1">
          <a:blip r:embed="rId9">
            <a:alphaModFix/>
          </a:blip>
          <a:srcRect b="0" l="0" r="0" t="0"/>
          <a:stretch/>
        </p:blipFill>
        <p:spPr>
          <a:xfrm>
            <a:off x="6846893" y="2541427"/>
            <a:ext cx="943661" cy="697916"/>
          </a:xfrm>
          <a:prstGeom prst="rect">
            <a:avLst/>
          </a:prstGeom>
          <a:noFill/>
          <a:ln>
            <a:noFill/>
          </a:ln>
        </p:spPr>
      </p:pic>
      <p:pic>
        <p:nvPicPr>
          <p:cNvPr id="93" name="Google Shape;93;p13"/>
          <p:cNvPicPr preferRelativeResize="0"/>
          <p:nvPr/>
        </p:nvPicPr>
        <p:blipFill rotWithShape="1">
          <a:blip r:embed="rId10">
            <a:alphaModFix/>
          </a:blip>
          <a:srcRect b="0" l="0" r="0" t="0"/>
          <a:stretch/>
        </p:blipFill>
        <p:spPr>
          <a:xfrm>
            <a:off x="2529257" y="5328319"/>
            <a:ext cx="2921000" cy="188913"/>
          </a:xfrm>
          <a:prstGeom prst="rect">
            <a:avLst/>
          </a:prstGeom>
          <a:noFill/>
          <a:ln>
            <a:noFill/>
          </a:ln>
        </p:spPr>
      </p:pic>
      <p:pic>
        <p:nvPicPr>
          <p:cNvPr id="94" name="Google Shape;94;p13"/>
          <p:cNvPicPr preferRelativeResize="0"/>
          <p:nvPr/>
        </p:nvPicPr>
        <p:blipFill rotWithShape="1">
          <a:blip r:embed="rId11">
            <a:alphaModFix/>
          </a:blip>
          <a:srcRect b="0" l="0" r="0" t="0"/>
          <a:stretch/>
        </p:blipFill>
        <p:spPr>
          <a:xfrm>
            <a:off x="2681928" y="3355021"/>
            <a:ext cx="2250112" cy="145524"/>
          </a:xfrm>
          <a:prstGeom prst="rect">
            <a:avLst/>
          </a:prstGeom>
          <a:noFill/>
          <a:ln>
            <a:noFill/>
          </a:ln>
        </p:spPr>
      </p:pic>
      <p:pic>
        <p:nvPicPr>
          <p:cNvPr id="95" name="Google Shape;95;p13"/>
          <p:cNvPicPr preferRelativeResize="0"/>
          <p:nvPr/>
        </p:nvPicPr>
        <p:blipFill rotWithShape="1">
          <a:blip r:embed="rId12">
            <a:alphaModFix/>
          </a:blip>
          <a:srcRect b="0" l="0" r="0" t="0"/>
          <a:stretch/>
        </p:blipFill>
        <p:spPr>
          <a:xfrm>
            <a:off x="2941650" y="1570049"/>
            <a:ext cx="2149252" cy="139001"/>
          </a:xfrm>
          <a:prstGeom prst="rect">
            <a:avLst/>
          </a:prstGeom>
          <a:noFill/>
          <a:ln>
            <a:noFill/>
          </a:ln>
        </p:spPr>
      </p:pic>
      <p:sp>
        <p:nvSpPr>
          <p:cNvPr id="96" name="Google Shape;96;p13"/>
          <p:cNvSpPr txBox="1"/>
          <p:nvPr/>
        </p:nvSpPr>
        <p:spPr>
          <a:xfrm>
            <a:off x="4355976" y="3777822"/>
            <a:ext cx="451310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Calibri"/>
                <a:ea typeface="Calibri"/>
                <a:cs typeface="Calibri"/>
                <a:sym typeface="Calibri"/>
              </a:rPr>
              <a:t>Expertengruppen: Bildbetrachtung</a:t>
            </a:r>
            <a:endParaRPr sz="2400">
              <a:solidFill>
                <a:schemeClr val="dk1"/>
              </a:solidFill>
              <a:latin typeface="Calibri"/>
              <a:ea typeface="Calibri"/>
              <a:cs typeface="Calibri"/>
              <a:sym typeface="Calibri"/>
            </a:endParaRPr>
          </a:p>
        </p:txBody>
      </p:sp>
      <p:pic>
        <p:nvPicPr>
          <p:cNvPr id="97" name="Google Shape;97;p13"/>
          <p:cNvPicPr preferRelativeResize="0"/>
          <p:nvPr/>
        </p:nvPicPr>
        <p:blipFill rotWithShape="1">
          <a:blip r:embed="rId13">
            <a:alphaModFix/>
          </a:blip>
          <a:srcRect b="62942" l="11020" r="10283" t="3030"/>
          <a:stretch/>
        </p:blipFill>
        <p:spPr>
          <a:xfrm>
            <a:off x="677255" y="1224052"/>
            <a:ext cx="1930961" cy="1180891"/>
          </a:xfrm>
          <a:prstGeom prst="rect">
            <a:avLst/>
          </a:prstGeom>
          <a:noFill/>
          <a:ln>
            <a:noFill/>
          </a:ln>
        </p:spPr>
      </p:pic>
      <p:sp>
        <p:nvSpPr>
          <p:cNvPr id="98" name="Google Shape;98;p13"/>
          <p:cNvSpPr txBox="1"/>
          <p:nvPr/>
        </p:nvSpPr>
        <p:spPr>
          <a:xfrm>
            <a:off x="4203056" y="5802381"/>
            <a:ext cx="485280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Calibri"/>
                <a:ea typeface="Calibri"/>
                <a:cs typeface="Calibri"/>
                <a:sym typeface="Calibri"/>
              </a:rPr>
              <a:t>Zusammenfassung und Rückmeldung</a:t>
            </a:r>
            <a:endParaRPr sz="2400">
              <a:solidFill>
                <a:schemeClr val="dk1"/>
              </a:solidFill>
              <a:latin typeface="Calibri"/>
              <a:ea typeface="Calibri"/>
              <a:cs typeface="Calibri"/>
              <a:sym typeface="Calibri"/>
            </a:endParaRPr>
          </a:p>
        </p:txBody>
      </p:sp>
      <p:pic>
        <p:nvPicPr>
          <p:cNvPr descr="https://i.ytimg.com/vi/7-UMJWGMPzE/maxresdefault.jpg" id="99" name="Google Shape;99;p13"/>
          <p:cNvPicPr preferRelativeResize="0"/>
          <p:nvPr/>
        </p:nvPicPr>
        <p:blipFill rotWithShape="1">
          <a:blip r:embed="rId14">
            <a:alphaModFix/>
          </a:blip>
          <a:srcRect b="0" l="0" r="0" t="0"/>
          <a:stretch/>
        </p:blipFill>
        <p:spPr>
          <a:xfrm>
            <a:off x="7631012" y="3253471"/>
            <a:ext cx="1076325" cy="605155"/>
          </a:xfrm>
          <a:prstGeom prst="rect">
            <a:avLst/>
          </a:prstGeom>
          <a:noFill/>
          <a:ln>
            <a:noFill/>
          </a:ln>
        </p:spPr>
      </p:pic>
      <p:pic>
        <p:nvPicPr>
          <p:cNvPr id="100" name="Google Shape;100;p13"/>
          <p:cNvPicPr preferRelativeResize="0"/>
          <p:nvPr/>
        </p:nvPicPr>
        <p:blipFill rotWithShape="1">
          <a:blip r:embed="rId15">
            <a:alphaModFix/>
          </a:blip>
          <a:srcRect b="62942" l="11020" r="10283" t="3030"/>
          <a:stretch/>
        </p:blipFill>
        <p:spPr>
          <a:xfrm>
            <a:off x="598296" y="4852323"/>
            <a:ext cx="1930961" cy="1180891"/>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p:tgtEl>
                                          <p:spTgt spid="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500"/>
                                        <p:tgtEl>
                                          <p:spTgt spid="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500"/>
                                        <p:tgtEl>
                                          <p:spTgt spid="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500"/>
                                        <p:tgtEl>
                                          <p:spTgt spid="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p:tgtEl>
                                          <p:spTgt spid="9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2"/>
          <p:cNvSpPr txBox="1"/>
          <p:nvPr>
            <p:ph idx="1" type="body"/>
          </p:nvPr>
        </p:nvSpPr>
        <p:spPr>
          <a:xfrm>
            <a:off x="0" y="1"/>
            <a:ext cx="9144000" cy="548679"/>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3200"/>
              <a:buNone/>
            </a:pPr>
            <a:r>
              <a:rPr lang="it-IT"/>
              <a:t>Mirò hat diese fünf Werke so genannt:</a:t>
            </a:r>
            <a:endParaRPr/>
          </a:p>
        </p:txBody>
      </p:sp>
      <p:pic>
        <p:nvPicPr>
          <p:cNvPr id="178" name="Google Shape;178;p22"/>
          <p:cNvPicPr preferRelativeResize="0"/>
          <p:nvPr/>
        </p:nvPicPr>
        <p:blipFill rotWithShape="1">
          <a:blip r:embed="rId3">
            <a:alphaModFix/>
          </a:blip>
          <a:srcRect b="0" l="0" r="0" t="0"/>
          <a:stretch/>
        </p:blipFill>
        <p:spPr>
          <a:xfrm>
            <a:off x="0" y="632469"/>
            <a:ext cx="4067944" cy="6222475"/>
          </a:xfrm>
          <a:prstGeom prst="rect">
            <a:avLst/>
          </a:prstGeom>
          <a:noFill/>
          <a:ln>
            <a:noFill/>
          </a:ln>
        </p:spPr>
      </p:pic>
      <p:sp>
        <p:nvSpPr>
          <p:cNvPr id="179" name="Google Shape;179;p22"/>
          <p:cNvSpPr txBox="1"/>
          <p:nvPr/>
        </p:nvSpPr>
        <p:spPr>
          <a:xfrm>
            <a:off x="4067944" y="708367"/>
            <a:ext cx="4932040"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3200">
                <a:solidFill>
                  <a:schemeClr val="dk1"/>
                </a:solidFill>
                <a:latin typeface="Calibri"/>
                <a:ea typeface="Calibri"/>
                <a:cs typeface="Calibri"/>
                <a:sym typeface="Calibri"/>
              </a:rPr>
              <a:t>Figuren und Hund vor der Sonne, 1949</a:t>
            </a:r>
            <a:endParaRPr sz="3200">
              <a:solidFill>
                <a:schemeClr val="dk1"/>
              </a:solidFill>
              <a:latin typeface="Calibri"/>
              <a:ea typeface="Calibri"/>
              <a:cs typeface="Calibri"/>
              <a:sym typeface="Calibri"/>
            </a:endParaRPr>
          </a:p>
        </p:txBody>
      </p:sp>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3"/>
          <p:cNvSpPr txBox="1"/>
          <p:nvPr>
            <p:ph type="title"/>
          </p:nvPr>
        </p:nvSpPr>
        <p:spPr>
          <a:xfrm>
            <a:off x="5436096" y="188640"/>
            <a:ext cx="3538736" cy="113813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Calibri"/>
              <a:buNone/>
            </a:pPr>
            <a:r>
              <a:rPr lang="it-IT" sz="3200"/>
              <a:t>Der singende Fisch, 1972</a:t>
            </a:r>
            <a:endParaRPr sz="3200"/>
          </a:p>
        </p:txBody>
      </p:sp>
      <p:pic>
        <p:nvPicPr>
          <p:cNvPr id="185" name="Google Shape;185;p23"/>
          <p:cNvPicPr preferRelativeResize="0"/>
          <p:nvPr/>
        </p:nvPicPr>
        <p:blipFill rotWithShape="1">
          <a:blip r:embed="rId3">
            <a:alphaModFix/>
          </a:blip>
          <a:srcRect b="0" l="0" r="0" t="0"/>
          <a:stretch/>
        </p:blipFill>
        <p:spPr>
          <a:xfrm>
            <a:off x="-1" y="0"/>
            <a:ext cx="5407027" cy="6779833"/>
          </a:xfrm>
          <a:prstGeom prst="rect">
            <a:avLst/>
          </a:prstGeom>
          <a:noFill/>
          <a:ln>
            <a:noFill/>
          </a:ln>
        </p:spPr>
      </p:pic>
    </p:spTree>
  </p:cSld>
  <p:clrMapOvr>
    <a:masterClrMapping/>
  </p:clrMapOvr>
  <mc:AlternateContent>
    <mc:Choice Requires="p14">
      <p:transition spd="slow" p14:dur="4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2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4"/>
          <p:cNvSpPr txBox="1"/>
          <p:nvPr>
            <p:ph type="title"/>
          </p:nvPr>
        </p:nvSpPr>
        <p:spPr>
          <a:xfrm>
            <a:off x="5142383" y="332656"/>
            <a:ext cx="4001617" cy="79208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it-IT" sz="3200"/>
              <a:t>Frau vor der Sonne, 1950</a:t>
            </a:r>
            <a:endParaRPr sz="3200"/>
          </a:p>
        </p:txBody>
      </p:sp>
      <p:pic>
        <p:nvPicPr>
          <p:cNvPr id="191" name="Google Shape;191;p24"/>
          <p:cNvPicPr preferRelativeResize="0"/>
          <p:nvPr/>
        </p:nvPicPr>
        <p:blipFill rotWithShape="1">
          <a:blip r:embed="rId3">
            <a:alphaModFix/>
          </a:blip>
          <a:srcRect b="0" l="0" r="0" t="0"/>
          <a:stretch/>
        </p:blipFill>
        <p:spPr>
          <a:xfrm>
            <a:off x="0" y="6504"/>
            <a:ext cx="5142383" cy="6851496"/>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822"/>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ph type="title"/>
          </p:nvPr>
        </p:nvSpPr>
        <p:spPr>
          <a:xfrm>
            <a:off x="5783613" y="476672"/>
            <a:ext cx="3252883" cy="792088"/>
          </a:xfrm>
          <a:prstGeom prst="rect">
            <a:avLst/>
          </a:prstGeom>
          <a:noFill/>
          <a:ln>
            <a:noFill/>
          </a:ln>
        </p:spPr>
        <p:txBody>
          <a:bodyPr anchorCtr="0" anchor="ctr" bIns="45700" lIns="91425" spcFirstLastPara="1" rIns="91425" wrap="square" tIns="45700">
            <a:normAutofit fontScale="90000"/>
          </a:bodyPr>
          <a:lstStyle/>
          <a:p>
            <a:pPr indent="0" lvl="0" marL="0" rtl="0" algn="just">
              <a:spcBef>
                <a:spcPts val="0"/>
              </a:spcBef>
              <a:spcAft>
                <a:spcPts val="0"/>
              </a:spcAft>
              <a:buClr>
                <a:schemeClr val="dk1"/>
              </a:buClr>
              <a:buSzPct val="100000"/>
              <a:buFont typeface="Calibri"/>
              <a:buNone/>
            </a:pPr>
            <a:r>
              <a:rPr lang="it-IT" sz="3200"/>
              <a:t>Das Gold im Himmelblau, 1967</a:t>
            </a:r>
            <a:endParaRPr sz="3200"/>
          </a:p>
        </p:txBody>
      </p:sp>
      <p:pic>
        <p:nvPicPr>
          <p:cNvPr id="197" name="Google Shape;197;p25"/>
          <p:cNvPicPr preferRelativeResize="0"/>
          <p:nvPr/>
        </p:nvPicPr>
        <p:blipFill rotWithShape="1">
          <a:blip r:embed="rId3">
            <a:alphaModFix/>
          </a:blip>
          <a:srcRect b="0" l="0" r="0" t="0"/>
          <a:stretch/>
        </p:blipFill>
        <p:spPr>
          <a:xfrm>
            <a:off x="0" y="28600"/>
            <a:ext cx="5783613" cy="6829400"/>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2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ph type="title"/>
          </p:nvPr>
        </p:nvSpPr>
        <p:spPr>
          <a:xfrm>
            <a:off x="107504" y="5813570"/>
            <a:ext cx="4680520" cy="1008662"/>
          </a:xfrm>
          <a:prstGeom prst="rect">
            <a:avLst/>
          </a:prstGeom>
          <a:noFill/>
          <a:ln>
            <a:noFill/>
          </a:ln>
        </p:spPr>
        <p:txBody>
          <a:bodyPr anchorCtr="0" anchor="ctr" bIns="45700" lIns="91425" spcFirstLastPara="1" rIns="91425" wrap="square" tIns="45700">
            <a:normAutofit/>
          </a:bodyPr>
          <a:lstStyle/>
          <a:p>
            <a:pPr indent="0" lvl="0" marL="0" rtl="0" algn="just">
              <a:spcBef>
                <a:spcPts val="0"/>
              </a:spcBef>
              <a:spcAft>
                <a:spcPts val="0"/>
              </a:spcAft>
              <a:buClr>
                <a:schemeClr val="dk1"/>
              </a:buClr>
              <a:buSzPts val="3200"/>
              <a:buFont typeface="Calibri"/>
              <a:buNone/>
            </a:pPr>
            <a:r>
              <a:rPr lang="it-IT" sz="3200"/>
              <a:t>Figuren in der Nacht, 1950</a:t>
            </a:r>
            <a:endParaRPr sz="3200"/>
          </a:p>
        </p:txBody>
      </p:sp>
      <p:pic>
        <p:nvPicPr>
          <p:cNvPr id="203" name="Google Shape;203;p26"/>
          <p:cNvPicPr preferRelativeResize="0"/>
          <p:nvPr/>
        </p:nvPicPr>
        <p:blipFill rotWithShape="1">
          <a:blip r:embed="rId3">
            <a:alphaModFix/>
          </a:blip>
          <a:srcRect b="0" l="0" r="0" t="0"/>
          <a:stretch/>
        </p:blipFill>
        <p:spPr>
          <a:xfrm>
            <a:off x="12576" y="-1"/>
            <a:ext cx="7439744" cy="5813571"/>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ppt_w</p:attrName>
                                        </p:attrNameLst>
                                      </p:cBhvr>
                                      <p:tavLst>
                                        <p:tav fmla="" tm="0">
                                          <p:val>
                                            <p:strVal val="0"/>
                                          </p:val>
                                        </p:tav>
                                        <p:tav fmla="" tm="100000">
                                          <p:val>
                                            <p:strVal val="#ppt_w"/>
                                          </p:val>
                                        </p:tav>
                                      </p:tavLst>
                                    </p:anim>
                                    <p:anim calcmode="lin" valueType="num">
                                      <p:cBhvr additive="base">
                                        <p:cTn dur="500"/>
                                        <p:tgtEl>
                                          <p:spTgt spid="2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ph type="ctrTitle"/>
          </p:nvPr>
        </p:nvSpPr>
        <p:spPr>
          <a:xfrm>
            <a:off x="595438" y="0"/>
            <a:ext cx="7772400" cy="86409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it-IT">
                <a:solidFill>
                  <a:srgbClr val="FF0000"/>
                </a:solidFill>
              </a:rPr>
              <a:t>Joan Mirò und seine Werke</a:t>
            </a:r>
            <a:endParaRPr>
              <a:solidFill>
                <a:srgbClr val="FF0000"/>
              </a:solidFill>
            </a:endParaRPr>
          </a:p>
        </p:txBody>
      </p:sp>
      <p:pic>
        <p:nvPicPr>
          <p:cNvPr id="106" name="Google Shape;106;p14"/>
          <p:cNvPicPr preferRelativeResize="0"/>
          <p:nvPr/>
        </p:nvPicPr>
        <p:blipFill rotWithShape="1">
          <a:blip r:embed="rId3">
            <a:alphaModFix/>
          </a:blip>
          <a:srcRect b="0" l="0" r="0" t="0"/>
          <a:stretch/>
        </p:blipFill>
        <p:spPr>
          <a:xfrm>
            <a:off x="6856" y="692697"/>
            <a:ext cx="4834010" cy="6152376"/>
          </a:xfrm>
          <a:prstGeom prst="rect">
            <a:avLst/>
          </a:prstGeom>
          <a:noFill/>
          <a:ln>
            <a:noFill/>
          </a:ln>
        </p:spPr>
      </p:pic>
      <p:sp>
        <p:nvSpPr>
          <p:cNvPr id="107" name="Google Shape;107;p14"/>
          <p:cNvSpPr txBox="1"/>
          <p:nvPr>
            <p:ph idx="1" type="subTitle"/>
          </p:nvPr>
        </p:nvSpPr>
        <p:spPr>
          <a:xfrm>
            <a:off x="4572000" y="692697"/>
            <a:ext cx="4572000" cy="6152376"/>
          </a:xfrm>
          <a:prstGeom prst="rect">
            <a:avLst/>
          </a:prstGeom>
          <a:noFill/>
          <a:ln>
            <a:noFill/>
          </a:ln>
        </p:spPr>
        <p:txBody>
          <a:bodyPr anchorCtr="0" anchor="t" bIns="45700" lIns="91425" spcFirstLastPara="1" rIns="91425" wrap="square" tIns="45700">
            <a:normAutofit lnSpcReduction="10000"/>
          </a:bodyPr>
          <a:lstStyle/>
          <a:p>
            <a:pPr indent="0" lvl="0" marL="0" rtl="0" algn="just">
              <a:spcBef>
                <a:spcPts val="0"/>
              </a:spcBef>
              <a:spcAft>
                <a:spcPts val="0"/>
              </a:spcAft>
              <a:buClr>
                <a:schemeClr val="dk1"/>
              </a:buClr>
              <a:buSzPts val="3200"/>
              <a:buNone/>
            </a:pPr>
            <a:r>
              <a:rPr lang="it-IT">
                <a:solidFill>
                  <a:schemeClr val="dk1"/>
                </a:solidFill>
              </a:rPr>
              <a:t>Joan Mirò war ein spanischer Künstler. Er gehörte zu den Surrealisten und versuchte auf seinen Bildern Traum/Fantasie und Wirklichkeit zu verbinden. Dadurch wirkten seine Bilder märchenhaft und kindlich aber auch unverständlich.</a:t>
            </a:r>
            <a:endParaRPr/>
          </a:p>
          <a:p>
            <a:pPr indent="0" lvl="0" marL="0" rtl="0" algn="just">
              <a:spcBef>
                <a:spcPts val="640"/>
              </a:spcBef>
              <a:spcAft>
                <a:spcPts val="0"/>
              </a:spcAft>
              <a:buClr>
                <a:schemeClr val="dk1"/>
              </a:buClr>
              <a:buSzPts val="3200"/>
              <a:buNone/>
            </a:pPr>
            <a:r>
              <a:rPr lang="it-IT">
                <a:solidFill>
                  <a:schemeClr val="dk1"/>
                </a:solidFill>
              </a:rPr>
              <a:t>Miròs Malerei wurde auch «Traummalerei» genannt.</a:t>
            </a:r>
            <a:endParaRPr>
              <a:solidFill>
                <a:schemeClr val="dk1"/>
              </a:solidFill>
            </a:endParaRPr>
          </a:p>
        </p:txBody>
      </p:sp>
    </p:spTree>
  </p:cSld>
  <p:clrMapOvr>
    <a:masterClrMapping/>
  </p:clrMapOvr>
  <mc:AlternateContent>
    <mc:Choice Requires="p14">
      <p:transition spd="slow" p14:dur="4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animEffect filter="fade" transition="in">
                                      <p:cBhvr>
                                        <p:cTn dur="500"/>
                                        <p:tgtEl>
                                          <p:spTgt spid="1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animEffect filter="fade" transition="in">
                                      <p:cBhvr>
                                        <p:cTn dur="500"/>
                                        <p:tgtEl>
                                          <p:spTgt spid="10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5"/>
          <p:cNvPicPr preferRelativeResize="0"/>
          <p:nvPr/>
        </p:nvPicPr>
        <p:blipFill rotWithShape="1">
          <a:blip r:embed="rId3">
            <a:alphaModFix/>
          </a:blip>
          <a:srcRect b="0" l="0" r="0" t="0"/>
          <a:stretch/>
        </p:blipFill>
        <p:spPr>
          <a:xfrm>
            <a:off x="3077020" y="764704"/>
            <a:ext cx="3668139" cy="4601676"/>
          </a:xfrm>
          <a:prstGeom prst="rect">
            <a:avLst/>
          </a:prstGeom>
          <a:noFill/>
          <a:ln>
            <a:noFill/>
          </a:ln>
        </p:spPr>
      </p:pic>
      <p:sp>
        <p:nvSpPr>
          <p:cNvPr id="113" name="Google Shape;113;p15"/>
          <p:cNvSpPr txBox="1"/>
          <p:nvPr>
            <p:ph type="title"/>
          </p:nvPr>
        </p:nvSpPr>
        <p:spPr>
          <a:xfrm>
            <a:off x="0" y="0"/>
            <a:ext cx="9144000" cy="850106"/>
          </a:xfrm>
          <a:prstGeom prst="rect">
            <a:avLst/>
          </a:prstGeom>
          <a:solidFill>
            <a:srgbClr val="FFFF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030A0"/>
              </a:buClr>
              <a:buSzPts val="4000"/>
              <a:buFont typeface="Calibri"/>
              <a:buNone/>
            </a:pPr>
            <a:r>
              <a:rPr b="1" lang="it-IT" sz="4000">
                <a:solidFill>
                  <a:srgbClr val="7030A0"/>
                </a:solidFill>
              </a:rPr>
              <a:t>Bildbetrachtung: Expertengruppen</a:t>
            </a:r>
            <a:endParaRPr b="1" sz="4000">
              <a:solidFill>
                <a:srgbClr val="7030A0"/>
              </a:solidFill>
            </a:endParaRPr>
          </a:p>
        </p:txBody>
      </p:sp>
      <p:pic>
        <p:nvPicPr>
          <p:cNvPr id="114" name="Google Shape;114;p15"/>
          <p:cNvPicPr preferRelativeResize="0"/>
          <p:nvPr/>
        </p:nvPicPr>
        <p:blipFill rotWithShape="1">
          <a:blip r:embed="rId4">
            <a:alphaModFix/>
          </a:blip>
          <a:srcRect b="0" l="0" r="0" t="0"/>
          <a:stretch/>
        </p:blipFill>
        <p:spPr>
          <a:xfrm>
            <a:off x="179512" y="1599757"/>
            <a:ext cx="3136138" cy="4797152"/>
          </a:xfrm>
          <a:prstGeom prst="rect">
            <a:avLst/>
          </a:prstGeom>
          <a:noFill/>
          <a:ln>
            <a:noFill/>
          </a:ln>
        </p:spPr>
      </p:pic>
      <p:pic>
        <p:nvPicPr>
          <p:cNvPr id="115" name="Google Shape;115;p15"/>
          <p:cNvPicPr preferRelativeResize="0"/>
          <p:nvPr/>
        </p:nvPicPr>
        <p:blipFill rotWithShape="1">
          <a:blip r:embed="rId5">
            <a:alphaModFix/>
          </a:blip>
          <a:srcRect b="0" l="0" r="0" t="0"/>
          <a:stretch/>
        </p:blipFill>
        <p:spPr>
          <a:xfrm>
            <a:off x="6300192" y="2636912"/>
            <a:ext cx="2714218" cy="3615981"/>
          </a:xfrm>
          <a:prstGeom prst="rect">
            <a:avLst/>
          </a:prstGeom>
          <a:noFill/>
          <a:ln>
            <a:noFill/>
          </a:ln>
        </p:spPr>
      </p:pic>
    </p:spTree>
  </p:cSld>
  <p:clrMapOvr>
    <a:masterClrMapping/>
  </p:clrMapOvr>
  <mc:AlternateContent>
    <mc:Choice Requires="p14">
      <p:transition spd="slow" p14:dur="3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6"/>
          <p:cNvPicPr preferRelativeResize="0"/>
          <p:nvPr/>
        </p:nvPicPr>
        <p:blipFill rotWithShape="1">
          <a:blip r:embed="rId3">
            <a:alphaModFix/>
          </a:blip>
          <a:srcRect b="0" l="0" r="0" t="0"/>
          <a:stretch/>
        </p:blipFill>
        <p:spPr>
          <a:xfrm>
            <a:off x="10703" y="1920"/>
            <a:ext cx="4187640" cy="4941168"/>
          </a:xfrm>
          <a:prstGeom prst="rect">
            <a:avLst/>
          </a:prstGeom>
          <a:noFill/>
          <a:ln>
            <a:noFill/>
          </a:ln>
        </p:spPr>
      </p:pic>
      <p:pic>
        <p:nvPicPr>
          <p:cNvPr id="121" name="Google Shape;121;p16"/>
          <p:cNvPicPr preferRelativeResize="0"/>
          <p:nvPr/>
        </p:nvPicPr>
        <p:blipFill rotWithShape="1">
          <a:blip r:embed="rId4">
            <a:alphaModFix/>
          </a:blip>
          <a:srcRect b="0" l="0" r="0" t="0"/>
          <a:stretch/>
        </p:blipFill>
        <p:spPr>
          <a:xfrm>
            <a:off x="4192454" y="2972936"/>
            <a:ext cx="4937402" cy="3861048"/>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ph type="title"/>
          </p:nvPr>
        </p:nvSpPr>
        <p:spPr>
          <a:xfrm>
            <a:off x="0" y="27856"/>
            <a:ext cx="9144000" cy="922114"/>
          </a:xfrm>
          <a:prstGeom prst="rect">
            <a:avLst/>
          </a:prstGeom>
          <a:solidFill>
            <a:srgbClr val="FFC000"/>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B0F0"/>
              </a:buClr>
              <a:buSzPts val="3800"/>
              <a:buFont typeface="Calibri"/>
              <a:buNone/>
            </a:pPr>
            <a:r>
              <a:rPr b="1" lang="it-IT" sz="3800">
                <a:solidFill>
                  <a:srgbClr val="00B0F0"/>
                </a:solidFill>
              </a:rPr>
              <a:t>Gruppenarbeit: Expertengruppen</a:t>
            </a:r>
            <a:endParaRPr b="1" sz="3800">
              <a:solidFill>
                <a:srgbClr val="00B0F0"/>
              </a:solidFill>
            </a:endParaRPr>
          </a:p>
        </p:txBody>
      </p:sp>
      <p:sp>
        <p:nvSpPr>
          <p:cNvPr id="127" name="Google Shape;127;p17"/>
          <p:cNvSpPr txBox="1"/>
          <p:nvPr>
            <p:ph idx="1" type="body"/>
          </p:nvPr>
        </p:nvSpPr>
        <p:spPr>
          <a:xfrm>
            <a:off x="0" y="778349"/>
            <a:ext cx="9144000" cy="6093296"/>
          </a:xfrm>
          <a:prstGeom prst="rect">
            <a:avLst/>
          </a:prstGeom>
          <a:noFill/>
          <a:ln>
            <a:noFill/>
          </a:ln>
        </p:spPr>
        <p:txBody>
          <a:bodyPr anchorCtr="0" anchor="t" bIns="45700" lIns="91425" spcFirstLastPara="1" rIns="91425" wrap="square" tIns="45700">
            <a:normAutofit lnSpcReduction="10000"/>
          </a:bodyPr>
          <a:lstStyle/>
          <a:p>
            <a:pPr indent="0" lvl="0" marL="0" rtl="0" algn="just">
              <a:spcBef>
                <a:spcPts val="0"/>
              </a:spcBef>
              <a:spcAft>
                <a:spcPts val="0"/>
              </a:spcAft>
              <a:buClr>
                <a:srgbClr val="000000"/>
              </a:buClr>
              <a:buSzPts val="3200"/>
              <a:buNone/>
            </a:pPr>
            <a:r>
              <a:rPr lang="it-IT">
                <a:solidFill>
                  <a:srgbClr val="000000"/>
                </a:solidFill>
              </a:rPr>
              <a:t>Ihr müsst, in fünf Gruppen aufgeteilt, fünf Werke von Joan Mirò betrachten und auf einige Fragen antworten.  Jede Expertengruppe betrachtet nur ein Werk, antwortet auf einigen Fragen und ergänzt ihr Expertenblatt. Dann finden sich die Experten der verschiedenen Gruppen zusammen, damit jede Gruppe fünf verschiedene Experten hat (Experte der Gruppe 1, Experte der Gruppe 2, Experte der Gruppe 3, Experte der Gruppe vier 4, Experte der Gruppe 5). Jeder Experte präsentiert und beschreibt den anderen das Werk, das er mit seiner Gruppe betrachtet hat. Zum Schluss treffen wir uns alle zusammen und wir besprechen gemeinsam die Ergebnisse.</a:t>
            </a:r>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8"/>
          <p:cNvPicPr preferRelativeResize="0"/>
          <p:nvPr/>
        </p:nvPicPr>
        <p:blipFill rotWithShape="1">
          <a:blip r:embed="rId3">
            <a:alphaModFix/>
          </a:blip>
          <a:srcRect b="9507" l="5431" r="6231" t="6847"/>
          <a:stretch/>
        </p:blipFill>
        <p:spPr>
          <a:xfrm>
            <a:off x="3209924" y="188641"/>
            <a:ext cx="3125854" cy="3713018"/>
          </a:xfrm>
          <a:prstGeom prst="rect">
            <a:avLst/>
          </a:prstGeom>
          <a:noFill/>
          <a:ln>
            <a:noFill/>
          </a:ln>
        </p:spPr>
      </p:pic>
      <p:pic>
        <p:nvPicPr>
          <p:cNvPr id="133" name="Google Shape;133;p18"/>
          <p:cNvPicPr preferRelativeResize="0"/>
          <p:nvPr/>
        </p:nvPicPr>
        <p:blipFill rotWithShape="1">
          <a:blip r:embed="rId4">
            <a:alphaModFix/>
          </a:blip>
          <a:srcRect b="0" l="0" r="0" t="0"/>
          <a:stretch/>
        </p:blipFill>
        <p:spPr>
          <a:xfrm>
            <a:off x="105141" y="116632"/>
            <a:ext cx="2871589" cy="4392488"/>
          </a:xfrm>
          <a:prstGeom prst="rect">
            <a:avLst/>
          </a:prstGeom>
          <a:noFill/>
          <a:ln>
            <a:noFill/>
          </a:ln>
        </p:spPr>
      </p:pic>
      <p:pic>
        <p:nvPicPr>
          <p:cNvPr id="134" name="Google Shape;134;p18"/>
          <p:cNvPicPr preferRelativeResize="0"/>
          <p:nvPr/>
        </p:nvPicPr>
        <p:blipFill rotWithShape="1">
          <a:blip r:embed="rId5">
            <a:alphaModFix/>
          </a:blip>
          <a:srcRect b="0" l="0" r="0" t="0"/>
          <a:stretch/>
        </p:blipFill>
        <p:spPr>
          <a:xfrm>
            <a:off x="6423236" y="188641"/>
            <a:ext cx="2594422" cy="3456384"/>
          </a:xfrm>
          <a:prstGeom prst="rect">
            <a:avLst/>
          </a:prstGeom>
          <a:noFill/>
          <a:ln>
            <a:noFill/>
          </a:ln>
        </p:spPr>
      </p:pic>
      <p:pic>
        <p:nvPicPr>
          <p:cNvPr id="135" name="Google Shape;135;p18"/>
          <p:cNvPicPr preferRelativeResize="0"/>
          <p:nvPr/>
        </p:nvPicPr>
        <p:blipFill rotWithShape="1">
          <a:blip r:embed="rId6">
            <a:alphaModFix/>
          </a:blip>
          <a:srcRect b="0" l="0" r="0" t="0"/>
          <a:stretch/>
        </p:blipFill>
        <p:spPr>
          <a:xfrm>
            <a:off x="3209924" y="3901659"/>
            <a:ext cx="2448272" cy="2890966"/>
          </a:xfrm>
          <a:prstGeom prst="rect">
            <a:avLst/>
          </a:prstGeom>
          <a:noFill/>
          <a:ln>
            <a:noFill/>
          </a:ln>
        </p:spPr>
      </p:pic>
      <p:pic>
        <p:nvPicPr>
          <p:cNvPr id="136" name="Google Shape;136;p18"/>
          <p:cNvPicPr preferRelativeResize="0"/>
          <p:nvPr/>
        </p:nvPicPr>
        <p:blipFill rotWithShape="1">
          <a:blip r:embed="rId7">
            <a:alphaModFix/>
          </a:blip>
          <a:srcRect b="0" l="0" r="0" t="0"/>
          <a:stretch/>
        </p:blipFill>
        <p:spPr>
          <a:xfrm>
            <a:off x="5797802" y="4256190"/>
            <a:ext cx="3219856" cy="2516063"/>
          </a:xfrm>
          <a:prstGeom prst="rect">
            <a:avLst/>
          </a:prstGeom>
          <a:noFill/>
          <a:ln>
            <a:noFill/>
          </a:ln>
        </p:spPr>
      </p:pic>
      <p:sp>
        <p:nvSpPr>
          <p:cNvPr id="137" name="Google Shape;137;p18"/>
          <p:cNvSpPr txBox="1"/>
          <p:nvPr>
            <p:ph type="title"/>
          </p:nvPr>
        </p:nvSpPr>
        <p:spPr>
          <a:xfrm>
            <a:off x="0" y="4941168"/>
            <a:ext cx="3209924" cy="12101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B0F0"/>
              </a:buClr>
              <a:buSzPts val="3200"/>
              <a:buFont typeface="Calibri"/>
              <a:buNone/>
            </a:pPr>
            <a:r>
              <a:rPr b="1" lang="it-IT" sz="3200">
                <a:solidFill>
                  <a:srgbClr val="00B0F0"/>
                </a:solidFill>
              </a:rPr>
              <a:t>Bildbetrachtung Expertengruppen</a:t>
            </a:r>
            <a:endParaRPr b="1" sz="3200">
              <a:solidFill>
                <a:srgbClr val="00B0F0"/>
              </a:solidFill>
            </a:endParaRPr>
          </a:p>
        </p:txBody>
      </p:sp>
      <p:sp>
        <p:nvSpPr>
          <p:cNvPr id="138" name="Google Shape;138;p18"/>
          <p:cNvSpPr txBox="1"/>
          <p:nvPr/>
        </p:nvSpPr>
        <p:spPr>
          <a:xfrm>
            <a:off x="72964" y="116632"/>
            <a:ext cx="4344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800">
                <a:solidFill>
                  <a:schemeClr val="dk1"/>
                </a:solidFill>
                <a:latin typeface="Calibri"/>
                <a:ea typeface="Calibri"/>
                <a:cs typeface="Calibri"/>
                <a:sym typeface="Calibri"/>
              </a:rPr>
              <a:t>1</a:t>
            </a:r>
            <a:endParaRPr b="1" sz="2800">
              <a:solidFill>
                <a:schemeClr val="dk1"/>
              </a:solidFill>
              <a:latin typeface="Calibri"/>
              <a:ea typeface="Calibri"/>
              <a:cs typeface="Calibri"/>
              <a:sym typeface="Calibri"/>
            </a:endParaRPr>
          </a:p>
        </p:txBody>
      </p:sp>
      <p:sp>
        <p:nvSpPr>
          <p:cNvPr id="139" name="Google Shape;139;p18"/>
          <p:cNvSpPr txBox="1"/>
          <p:nvPr/>
        </p:nvSpPr>
        <p:spPr>
          <a:xfrm>
            <a:off x="3241595" y="639852"/>
            <a:ext cx="4344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800">
                <a:solidFill>
                  <a:schemeClr val="dk1"/>
                </a:solidFill>
                <a:latin typeface="Calibri"/>
                <a:ea typeface="Calibri"/>
                <a:cs typeface="Calibri"/>
                <a:sym typeface="Calibri"/>
              </a:rPr>
              <a:t>2</a:t>
            </a:r>
            <a:endParaRPr b="1" sz="2800">
              <a:solidFill>
                <a:schemeClr val="dk1"/>
              </a:solidFill>
              <a:latin typeface="Calibri"/>
              <a:ea typeface="Calibri"/>
              <a:cs typeface="Calibri"/>
              <a:sym typeface="Calibri"/>
            </a:endParaRPr>
          </a:p>
        </p:txBody>
      </p:sp>
      <p:sp>
        <p:nvSpPr>
          <p:cNvPr id="140" name="Google Shape;140;p18"/>
          <p:cNvSpPr txBox="1"/>
          <p:nvPr/>
        </p:nvSpPr>
        <p:spPr>
          <a:xfrm>
            <a:off x="6423236" y="188641"/>
            <a:ext cx="4344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800">
                <a:solidFill>
                  <a:schemeClr val="dk1"/>
                </a:solidFill>
                <a:latin typeface="Calibri"/>
                <a:ea typeface="Calibri"/>
                <a:cs typeface="Calibri"/>
                <a:sym typeface="Calibri"/>
              </a:rPr>
              <a:t>3</a:t>
            </a:r>
            <a:endParaRPr b="1" sz="2800">
              <a:solidFill>
                <a:schemeClr val="dk1"/>
              </a:solidFill>
              <a:latin typeface="Calibri"/>
              <a:ea typeface="Calibri"/>
              <a:cs typeface="Calibri"/>
              <a:sym typeface="Calibri"/>
            </a:endParaRPr>
          </a:p>
        </p:txBody>
      </p:sp>
      <p:sp>
        <p:nvSpPr>
          <p:cNvPr id="141" name="Google Shape;141;p18"/>
          <p:cNvSpPr txBox="1"/>
          <p:nvPr/>
        </p:nvSpPr>
        <p:spPr>
          <a:xfrm>
            <a:off x="3241595" y="3901659"/>
            <a:ext cx="4344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800">
                <a:solidFill>
                  <a:schemeClr val="dk1"/>
                </a:solidFill>
                <a:latin typeface="Calibri"/>
                <a:ea typeface="Calibri"/>
                <a:cs typeface="Calibri"/>
                <a:sym typeface="Calibri"/>
              </a:rPr>
              <a:t>4</a:t>
            </a:r>
            <a:endParaRPr b="1" sz="2800">
              <a:solidFill>
                <a:schemeClr val="dk1"/>
              </a:solidFill>
              <a:latin typeface="Calibri"/>
              <a:ea typeface="Calibri"/>
              <a:cs typeface="Calibri"/>
              <a:sym typeface="Calibri"/>
            </a:endParaRPr>
          </a:p>
        </p:txBody>
      </p:sp>
      <p:sp>
        <p:nvSpPr>
          <p:cNvPr id="142" name="Google Shape;142;p18"/>
          <p:cNvSpPr txBox="1"/>
          <p:nvPr/>
        </p:nvSpPr>
        <p:spPr>
          <a:xfrm>
            <a:off x="5797802" y="3732970"/>
            <a:ext cx="4344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800">
                <a:solidFill>
                  <a:schemeClr val="dk1"/>
                </a:solidFill>
                <a:latin typeface="Calibri"/>
                <a:ea typeface="Calibri"/>
                <a:cs typeface="Calibri"/>
                <a:sym typeface="Calibri"/>
              </a:rPr>
              <a:t>5</a:t>
            </a:r>
            <a:endParaRPr b="1" sz="2800">
              <a:solidFill>
                <a:schemeClr val="dk1"/>
              </a:solidFill>
              <a:latin typeface="Calibri"/>
              <a:ea typeface="Calibri"/>
              <a:cs typeface="Calibri"/>
              <a:sym typeface="Calibri"/>
            </a:endParaRPr>
          </a:p>
        </p:txBody>
      </p:sp>
    </p:spTree>
  </p:cSld>
  <p:clrMapOvr>
    <a:masterClrMapping/>
  </p:clrMapOvr>
  <mc:AlternateContent>
    <mc:Choice Requires="p14">
      <p:transition spd="slow" p14:dur="3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type="title"/>
          </p:nvPr>
        </p:nvSpPr>
        <p:spPr>
          <a:xfrm>
            <a:off x="-33536" y="0"/>
            <a:ext cx="9144000" cy="1268760"/>
          </a:xfrm>
          <a:prstGeom prst="rect">
            <a:avLst/>
          </a:prstGeom>
          <a:solidFill>
            <a:srgbClr val="29F73D"/>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b="1" lang="it-IT" sz="4000">
                <a:solidFill>
                  <a:srgbClr val="FF0000"/>
                </a:solidFill>
              </a:rPr>
              <a:t>Zusammenfassung und Rückmeldung:</a:t>
            </a:r>
            <a:endParaRPr b="1" sz="4000">
              <a:solidFill>
                <a:srgbClr val="FF0000"/>
              </a:solidFill>
            </a:endParaRPr>
          </a:p>
        </p:txBody>
      </p:sp>
      <p:sp>
        <p:nvSpPr>
          <p:cNvPr id="148" name="Google Shape;148;p19"/>
          <p:cNvSpPr txBox="1"/>
          <p:nvPr>
            <p:ph idx="1" type="body"/>
          </p:nvPr>
        </p:nvSpPr>
        <p:spPr>
          <a:xfrm>
            <a:off x="0" y="1268760"/>
            <a:ext cx="9144000" cy="5589240"/>
          </a:xfrm>
          <a:prstGeom prst="rect">
            <a:avLst/>
          </a:prstGeom>
          <a:noFill/>
          <a:ln>
            <a:noFill/>
          </a:ln>
        </p:spPr>
        <p:txBody>
          <a:bodyPr anchorCtr="0" anchor="t" bIns="45700" lIns="91425" spcFirstLastPara="1" rIns="91425" wrap="square" tIns="45700">
            <a:normAutofit/>
          </a:bodyPr>
          <a:lstStyle/>
          <a:p>
            <a:pPr indent="-514350" lvl="0" marL="514350" rtl="0" algn="just">
              <a:spcBef>
                <a:spcPts val="0"/>
              </a:spcBef>
              <a:spcAft>
                <a:spcPts val="0"/>
              </a:spcAft>
              <a:buClr>
                <a:schemeClr val="dk1"/>
              </a:buClr>
              <a:buSzPts val="3200"/>
              <a:buAutoNum type="arabicPeriod"/>
            </a:pPr>
            <a:r>
              <a:rPr b="1" lang="it-IT"/>
              <a:t>Wie stellt Mirò auf seinen Bildern Gegenstände dar?</a:t>
            </a:r>
            <a:endParaRPr/>
          </a:p>
          <a:p>
            <a:pPr indent="0" lvl="0" marL="0" rtl="0" algn="just">
              <a:spcBef>
                <a:spcPts val="640"/>
              </a:spcBef>
              <a:spcAft>
                <a:spcPts val="0"/>
              </a:spcAft>
              <a:buClr>
                <a:schemeClr val="dk1"/>
              </a:buClr>
              <a:buSzPts val="2800"/>
              <a:buNone/>
            </a:pPr>
            <a:r>
              <a:rPr lang="it-IT" sz="2800"/>
              <a:t>Er stellt sie kindlich und fast immer unverständlich dar</a:t>
            </a:r>
            <a:r>
              <a:rPr lang="it-IT"/>
              <a:t>.</a:t>
            </a:r>
            <a:endParaRPr/>
          </a:p>
          <a:p>
            <a:pPr indent="0" lvl="0" marL="0" rtl="0" algn="just">
              <a:spcBef>
                <a:spcPts val="640"/>
              </a:spcBef>
              <a:spcAft>
                <a:spcPts val="0"/>
              </a:spcAft>
              <a:buClr>
                <a:schemeClr val="dk1"/>
              </a:buClr>
              <a:buSzPts val="3200"/>
              <a:buNone/>
            </a:pPr>
            <a:r>
              <a:rPr b="1" lang="it-IT"/>
              <a:t>2. Welche geometrische Formen verwendet Mirò in seinen Bildern?</a:t>
            </a:r>
            <a:endParaRPr/>
          </a:p>
          <a:p>
            <a:pPr indent="0" lvl="0" marL="0" rtl="0" algn="just">
              <a:spcBef>
                <a:spcPts val="640"/>
              </a:spcBef>
              <a:spcAft>
                <a:spcPts val="0"/>
              </a:spcAft>
              <a:buClr>
                <a:schemeClr val="dk1"/>
              </a:buClr>
              <a:buSzPts val="3200"/>
              <a:buNone/>
            </a:pPr>
            <a:r>
              <a:rPr lang="it-IT"/>
              <a:t>Er verwendet Kreise und Ovale            , Vierecke wie          Rechtecke                     und Trapeze                     und</a:t>
            </a:r>
            <a:endParaRPr/>
          </a:p>
          <a:p>
            <a:pPr indent="0" lvl="0" marL="0" rtl="0" algn="just">
              <a:spcBef>
                <a:spcPts val="640"/>
              </a:spcBef>
              <a:spcAft>
                <a:spcPts val="0"/>
              </a:spcAft>
              <a:buClr>
                <a:schemeClr val="dk1"/>
              </a:buClr>
              <a:buSzPts val="3200"/>
              <a:buNone/>
            </a:pPr>
            <a:r>
              <a:rPr lang="it-IT"/>
              <a:t>Dreiecke               .</a:t>
            </a:r>
            <a:endParaRPr/>
          </a:p>
          <a:p>
            <a:pPr indent="0" lvl="0" marL="0" rtl="0" algn="just">
              <a:spcBef>
                <a:spcPts val="640"/>
              </a:spcBef>
              <a:spcAft>
                <a:spcPts val="0"/>
              </a:spcAft>
              <a:buClr>
                <a:schemeClr val="dk1"/>
              </a:buClr>
              <a:buSzPts val="3200"/>
              <a:buNone/>
            </a:pPr>
            <a:r>
              <a:t/>
            </a:r>
            <a:endParaRPr/>
          </a:p>
          <a:p>
            <a:pPr indent="0" lvl="0" marL="0" rtl="0" algn="just">
              <a:spcBef>
                <a:spcPts val="640"/>
              </a:spcBef>
              <a:spcAft>
                <a:spcPts val="0"/>
              </a:spcAft>
              <a:buClr>
                <a:schemeClr val="dk1"/>
              </a:buClr>
              <a:buSzPts val="3200"/>
              <a:buNone/>
            </a:pPr>
            <a:r>
              <a:t/>
            </a:r>
            <a:endParaRPr/>
          </a:p>
        </p:txBody>
      </p:sp>
      <p:sp>
        <p:nvSpPr>
          <p:cNvPr id="149" name="Google Shape;149;p19"/>
          <p:cNvSpPr/>
          <p:nvPr/>
        </p:nvSpPr>
        <p:spPr>
          <a:xfrm>
            <a:off x="5508104" y="3982459"/>
            <a:ext cx="432048" cy="432048"/>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50" name="Google Shape;150;p19"/>
          <p:cNvPicPr preferRelativeResize="0"/>
          <p:nvPr/>
        </p:nvPicPr>
        <p:blipFill rotWithShape="1">
          <a:blip r:embed="rId3">
            <a:alphaModFix/>
          </a:blip>
          <a:srcRect b="0" l="0" r="0" t="0"/>
          <a:stretch/>
        </p:blipFill>
        <p:spPr>
          <a:xfrm rot="5022690">
            <a:off x="5854825" y="3429683"/>
            <a:ext cx="450850" cy="666874"/>
          </a:xfrm>
          <a:prstGeom prst="rect">
            <a:avLst/>
          </a:prstGeom>
          <a:noFill/>
          <a:ln>
            <a:noFill/>
          </a:ln>
        </p:spPr>
      </p:pic>
      <p:sp>
        <p:nvSpPr>
          <p:cNvPr id="151" name="Google Shape;151;p19"/>
          <p:cNvSpPr/>
          <p:nvPr/>
        </p:nvSpPr>
        <p:spPr>
          <a:xfrm rot="506449">
            <a:off x="1935514" y="4676122"/>
            <a:ext cx="720080" cy="432048"/>
          </a:xfrm>
          <a:prstGeom prst="roundRect">
            <a:avLst>
              <a:gd fmla="val 20195"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52" name="Google Shape;152;p19"/>
          <p:cNvPicPr preferRelativeResize="0"/>
          <p:nvPr/>
        </p:nvPicPr>
        <p:blipFill rotWithShape="1">
          <a:blip r:embed="rId4">
            <a:alphaModFix/>
          </a:blip>
          <a:srcRect b="0" l="0" r="0" t="0"/>
          <a:stretch/>
        </p:blipFill>
        <p:spPr>
          <a:xfrm>
            <a:off x="2843808" y="4602692"/>
            <a:ext cx="744537" cy="450850"/>
          </a:xfrm>
          <a:prstGeom prst="rect">
            <a:avLst/>
          </a:prstGeom>
          <a:noFill/>
          <a:ln>
            <a:noFill/>
          </a:ln>
        </p:spPr>
      </p:pic>
      <p:sp>
        <p:nvSpPr>
          <p:cNvPr id="153" name="Google Shape;153;p19"/>
          <p:cNvSpPr/>
          <p:nvPr/>
        </p:nvSpPr>
        <p:spPr>
          <a:xfrm>
            <a:off x="5818566" y="4678181"/>
            <a:ext cx="572146" cy="427930"/>
          </a:xfrm>
          <a:prstGeom prst="trapezoid">
            <a:avLst>
              <a:gd fmla="val 28561"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54" name="Google Shape;154;p19"/>
          <p:cNvPicPr preferRelativeResize="0"/>
          <p:nvPr/>
        </p:nvPicPr>
        <p:blipFill rotWithShape="1">
          <a:blip r:embed="rId5">
            <a:alphaModFix/>
          </a:blip>
          <a:srcRect b="0" l="0" r="0" t="0"/>
          <a:stretch/>
        </p:blipFill>
        <p:spPr>
          <a:xfrm>
            <a:off x="6493362" y="4522093"/>
            <a:ext cx="1096462" cy="539341"/>
          </a:xfrm>
          <a:prstGeom prst="rect">
            <a:avLst/>
          </a:prstGeom>
          <a:noFill/>
          <a:ln>
            <a:noFill/>
          </a:ln>
        </p:spPr>
      </p:pic>
      <p:sp>
        <p:nvSpPr>
          <p:cNvPr id="155" name="Google Shape;155;p19"/>
          <p:cNvSpPr/>
          <p:nvPr/>
        </p:nvSpPr>
        <p:spPr>
          <a:xfrm>
            <a:off x="1763688" y="5158680"/>
            <a:ext cx="531866" cy="502568"/>
          </a:xfrm>
          <a:prstGeom prst="triangle">
            <a:avLst>
              <a:gd fmla="val 50000"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19"/>
          <p:cNvSpPr/>
          <p:nvPr/>
        </p:nvSpPr>
        <p:spPr>
          <a:xfrm>
            <a:off x="2430060" y="5181128"/>
            <a:ext cx="413748" cy="502568"/>
          </a:xfrm>
          <a:prstGeom prst="rtTriangl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 calcmode="lin" valueType="num">
                                      <p:cBhvr additive="base">
                                        <p:cTn dur="500"/>
                                        <p:tgtEl>
                                          <p:spTgt spid="14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 calcmode="lin" valueType="num">
                                      <p:cBhvr additive="base">
                                        <p:cTn dur="500"/>
                                        <p:tgtEl>
                                          <p:spTgt spid="14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 calcmode="lin" valueType="num">
                                      <p:cBhvr additive="base">
                                        <p:cTn dur="500"/>
                                        <p:tgtEl>
                                          <p:spTgt spid="14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 calcmode="lin" valueType="num">
                                      <p:cBhvr additive="base">
                                        <p:cTn dur="500"/>
                                        <p:tgtEl>
                                          <p:spTgt spid="14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anim calcmode="lin" valueType="num">
                                      <p:cBhvr additive="base">
                                        <p:cTn dur="500"/>
                                        <p:tgtEl>
                                          <p:spTgt spid="14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anim calcmode="lin" valueType="num">
                                      <p:cBhvr additive="base">
                                        <p:cTn dur="500"/>
                                        <p:tgtEl>
                                          <p:spTgt spid="14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anim calcmode="lin" valueType="num">
                                      <p:cBhvr additive="base">
                                        <p:cTn dur="500"/>
                                        <p:tgtEl>
                                          <p:spTgt spid="14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txBox="1"/>
          <p:nvPr>
            <p:ph idx="1" type="body"/>
          </p:nvPr>
        </p:nvSpPr>
        <p:spPr>
          <a:xfrm>
            <a:off x="0" y="0"/>
            <a:ext cx="9144000" cy="685800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rgbClr val="000000"/>
              </a:buClr>
              <a:buSzPts val="3200"/>
              <a:buNone/>
            </a:pPr>
            <a:r>
              <a:rPr b="1" lang="it-IT">
                <a:solidFill>
                  <a:srgbClr val="000000"/>
                </a:solidFill>
              </a:rPr>
              <a:t>3. Welche sind die typischen Merkmale seiner Bilder?</a:t>
            </a:r>
            <a:endParaRPr/>
          </a:p>
          <a:p>
            <a:pPr indent="0" lvl="0" marL="0" rtl="0" algn="just">
              <a:spcBef>
                <a:spcPts val="640"/>
              </a:spcBef>
              <a:spcAft>
                <a:spcPts val="0"/>
              </a:spcAft>
              <a:buClr>
                <a:srgbClr val="000000"/>
              </a:buClr>
              <a:buSzPts val="3200"/>
              <a:buNone/>
            </a:pPr>
            <a:r>
              <a:rPr lang="it-IT">
                <a:solidFill>
                  <a:srgbClr val="000000"/>
                </a:solidFill>
              </a:rPr>
              <a:t>Sie sind der Stern          , die rote Sonne           , Striche</a:t>
            </a:r>
            <a:endParaRPr>
              <a:solidFill>
                <a:srgbClr val="000000"/>
              </a:solidFill>
            </a:endParaRPr>
          </a:p>
          <a:p>
            <a:pPr indent="0" lvl="0" marL="0" rtl="0" algn="just">
              <a:spcBef>
                <a:spcPts val="640"/>
              </a:spcBef>
              <a:spcAft>
                <a:spcPts val="0"/>
              </a:spcAft>
              <a:buClr>
                <a:srgbClr val="000000"/>
              </a:buClr>
              <a:buSzPts val="3200"/>
              <a:buNone/>
            </a:pPr>
            <a:r>
              <a:rPr lang="it-IT">
                <a:solidFill>
                  <a:srgbClr val="000000"/>
                </a:solidFill>
              </a:rPr>
              <a:t>                        , verschiedene seltsame Männchen</a:t>
            </a:r>
            <a:endParaRPr>
              <a:solidFill>
                <a:srgbClr val="000000"/>
              </a:solidFill>
            </a:endParaRPr>
          </a:p>
          <a:p>
            <a:pPr indent="0" lvl="0" marL="0" rtl="0" algn="just">
              <a:spcBef>
                <a:spcPts val="640"/>
              </a:spcBef>
              <a:spcAft>
                <a:spcPts val="0"/>
              </a:spcAft>
              <a:buClr>
                <a:schemeClr val="dk1"/>
              </a:buClr>
              <a:buSzPts val="3200"/>
              <a:buNone/>
            </a:pPr>
            <a:r>
              <a:t/>
            </a:r>
            <a:endParaRPr>
              <a:solidFill>
                <a:srgbClr val="000000"/>
              </a:solidFill>
            </a:endParaRPr>
          </a:p>
          <a:p>
            <a:pPr indent="0" lvl="0" marL="0" rtl="0" algn="just">
              <a:spcBef>
                <a:spcPts val="640"/>
              </a:spcBef>
              <a:spcAft>
                <a:spcPts val="0"/>
              </a:spcAft>
              <a:buClr>
                <a:srgbClr val="000000"/>
              </a:buClr>
              <a:buSzPts val="3200"/>
              <a:buNone/>
            </a:pPr>
            <a:r>
              <a:rPr lang="it-IT">
                <a:solidFill>
                  <a:srgbClr val="000000"/>
                </a:solidFill>
              </a:rPr>
              <a:t>und Figuren.</a:t>
            </a:r>
            <a:endParaRPr/>
          </a:p>
          <a:p>
            <a:pPr indent="0" lvl="0" marL="0" rtl="0" algn="just">
              <a:spcBef>
                <a:spcPts val="640"/>
              </a:spcBef>
              <a:spcAft>
                <a:spcPts val="0"/>
              </a:spcAft>
              <a:buClr>
                <a:schemeClr val="dk1"/>
              </a:buClr>
              <a:buSzPts val="3200"/>
              <a:buNone/>
            </a:pPr>
            <a:r>
              <a:t/>
            </a:r>
            <a:endParaRPr>
              <a:solidFill>
                <a:srgbClr val="000000"/>
              </a:solidFill>
            </a:endParaRPr>
          </a:p>
          <a:p>
            <a:pPr indent="0" lvl="0" marL="0" rtl="0" algn="just">
              <a:spcBef>
                <a:spcPts val="640"/>
              </a:spcBef>
              <a:spcAft>
                <a:spcPts val="0"/>
              </a:spcAft>
              <a:buClr>
                <a:schemeClr val="dk1"/>
              </a:buClr>
              <a:buSzPts val="3200"/>
              <a:buNone/>
            </a:pPr>
            <a:r>
              <a:t/>
            </a:r>
            <a:endParaRPr>
              <a:solidFill>
                <a:srgbClr val="000000"/>
              </a:solidFill>
            </a:endParaRPr>
          </a:p>
          <a:p>
            <a:pPr indent="0" lvl="0" marL="0" rtl="0" algn="just">
              <a:spcBef>
                <a:spcPts val="640"/>
              </a:spcBef>
              <a:spcAft>
                <a:spcPts val="0"/>
              </a:spcAft>
              <a:buClr>
                <a:srgbClr val="000000"/>
              </a:buClr>
              <a:buSzPts val="3200"/>
              <a:buNone/>
            </a:pPr>
            <a:r>
              <a:rPr b="1" lang="it-IT">
                <a:solidFill>
                  <a:srgbClr val="000000"/>
                </a:solidFill>
              </a:rPr>
              <a:t>4. Welche Farben verwendet Mirò auf seinen Bildern? </a:t>
            </a:r>
            <a:endParaRPr/>
          </a:p>
          <a:p>
            <a:pPr indent="0" lvl="0" marL="0" rtl="0" algn="just">
              <a:spcBef>
                <a:spcPts val="640"/>
              </a:spcBef>
              <a:spcAft>
                <a:spcPts val="0"/>
              </a:spcAft>
              <a:buClr>
                <a:srgbClr val="000000"/>
              </a:buClr>
              <a:buSzPts val="3200"/>
              <a:buNone/>
            </a:pPr>
            <a:r>
              <a:rPr lang="it-IT">
                <a:solidFill>
                  <a:srgbClr val="000000"/>
                </a:solidFill>
              </a:rPr>
              <a:t>Er verwendet Schwarz, Rot, Gelb, Grün…</a:t>
            </a:r>
            <a:endParaRPr/>
          </a:p>
          <a:p>
            <a:pPr indent="0" lvl="0" marL="0" rtl="0" algn="just">
              <a:spcBef>
                <a:spcPts val="640"/>
              </a:spcBef>
              <a:spcAft>
                <a:spcPts val="0"/>
              </a:spcAft>
              <a:buClr>
                <a:schemeClr val="dk1"/>
              </a:buClr>
              <a:buSzPts val="3200"/>
              <a:buNone/>
            </a:pPr>
            <a:r>
              <a:t/>
            </a:r>
            <a:endParaRPr/>
          </a:p>
        </p:txBody>
      </p:sp>
      <p:pic>
        <p:nvPicPr>
          <p:cNvPr id="162" name="Google Shape;162;p20"/>
          <p:cNvPicPr preferRelativeResize="0"/>
          <p:nvPr/>
        </p:nvPicPr>
        <p:blipFill rotWithShape="1">
          <a:blip r:embed="rId3">
            <a:alphaModFix/>
          </a:blip>
          <a:srcRect b="0" l="4505" r="36431" t="8223"/>
          <a:stretch/>
        </p:blipFill>
        <p:spPr>
          <a:xfrm>
            <a:off x="2428150" y="2348880"/>
            <a:ext cx="991722" cy="1920237"/>
          </a:xfrm>
          <a:prstGeom prst="rect">
            <a:avLst/>
          </a:prstGeom>
          <a:noFill/>
          <a:ln>
            <a:noFill/>
          </a:ln>
        </p:spPr>
      </p:pic>
      <p:pic>
        <p:nvPicPr>
          <p:cNvPr id="163" name="Google Shape;163;p20"/>
          <p:cNvPicPr preferRelativeResize="0"/>
          <p:nvPr/>
        </p:nvPicPr>
        <p:blipFill rotWithShape="1">
          <a:blip r:embed="rId4">
            <a:alphaModFix/>
          </a:blip>
          <a:srcRect b="0" l="62576" r="3430" t="81778"/>
          <a:stretch/>
        </p:blipFill>
        <p:spPr>
          <a:xfrm>
            <a:off x="3584357" y="2710984"/>
            <a:ext cx="1352023" cy="1108659"/>
          </a:xfrm>
          <a:prstGeom prst="rect">
            <a:avLst/>
          </a:prstGeom>
          <a:noFill/>
          <a:ln>
            <a:noFill/>
          </a:ln>
        </p:spPr>
      </p:pic>
      <p:pic>
        <p:nvPicPr>
          <p:cNvPr id="164" name="Google Shape;164;p20"/>
          <p:cNvPicPr preferRelativeResize="0"/>
          <p:nvPr/>
        </p:nvPicPr>
        <p:blipFill rotWithShape="1">
          <a:blip r:embed="rId5">
            <a:alphaModFix/>
          </a:blip>
          <a:srcRect b="58000" l="3092" r="79572" t="28221"/>
          <a:stretch/>
        </p:blipFill>
        <p:spPr>
          <a:xfrm>
            <a:off x="3059832" y="692696"/>
            <a:ext cx="720080" cy="875392"/>
          </a:xfrm>
          <a:prstGeom prst="rect">
            <a:avLst/>
          </a:prstGeom>
          <a:noFill/>
          <a:ln>
            <a:noFill/>
          </a:ln>
        </p:spPr>
      </p:pic>
      <p:pic>
        <p:nvPicPr>
          <p:cNvPr id="165" name="Google Shape;165;p20"/>
          <p:cNvPicPr preferRelativeResize="0"/>
          <p:nvPr/>
        </p:nvPicPr>
        <p:blipFill rotWithShape="1">
          <a:blip r:embed="rId6">
            <a:alphaModFix/>
          </a:blip>
          <a:srcRect b="71777" l="9890" r="52717" t="3555"/>
          <a:stretch/>
        </p:blipFill>
        <p:spPr>
          <a:xfrm>
            <a:off x="6552336" y="713016"/>
            <a:ext cx="847368" cy="855072"/>
          </a:xfrm>
          <a:prstGeom prst="rect">
            <a:avLst/>
          </a:prstGeom>
          <a:noFill/>
          <a:ln>
            <a:noFill/>
          </a:ln>
        </p:spPr>
      </p:pic>
      <p:pic>
        <p:nvPicPr>
          <p:cNvPr id="166" name="Google Shape;166;p20"/>
          <p:cNvPicPr preferRelativeResize="0"/>
          <p:nvPr/>
        </p:nvPicPr>
        <p:blipFill rotWithShape="1">
          <a:blip r:embed="rId7">
            <a:alphaModFix/>
          </a:blip>
          <a:srcRect b="0" l="0" r="68441" t="68313"/>
          <a:stretch/>
        </p:blipFill>
        <p:spPr>
          <a:xfrm>
            <a:off x="5220071" y="2613074"/>
            <a:ext cx="1080121" cy="1658900"/>
          </a:xfrm>
          <a:prstGeom prst="rect">
            <a:avLst/>
          </a:prstGeom>
          <a:noFill/>
          <a:ln>
            <a:noFill/>
          </a:ln>
        </p:spPr>
      </p:pic>
      <p:pic>
        <p:nvPicPr>
          <p:cNvPr id="167" name="Google Shape;167;p20"/>
          <p:cNvPicPr preferRelativeResize="0"/>
          <p:nvPr/>
        </p:nvPicPr>
        <p:blipFill rotWithShape="1">
          <a:blip r:embed="rId8">
            <a:alphaModFix/>
          </a:blip>
          <a:srcRect b="69312" l="11362" r="24957" t="6847"/>
          <a:stretch/>
        </p:blipFill>
        <p:spPr>
          <a:xfrm>
            <a:off x="0" y="1568088"/>
            <a:ext cx="2253319" cy="1058268"/>
          </a:xfrm>
          <a:prstGeom prst="rect">
            <a:avLst/>
          </a:prstGeom>
          <a:noFill/>
          <a:ln>
            <a:noFill/>
          </a:ln>
        </p:spPr>
      </p:pic>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 calcmode="lin" valueType="num">
                                      <p:cBhvr additive="base">
                                        <p:cTn dur="500"/>
                                        <p:tgtEl>
                                          <p:spTgt spid="16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 calcmode="lin" valueType="num">
                                      <p:cBhvr additive="base">
                                        <p:cTn dur="500"/>
                                        <p:tgtEl>
                                          <p:spTgt spid="16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 calcmode="lin" valueType="num">
                                      <p:cBhvr additive="base">
                                        <p:cTn dur="500"/>
                                        <p:tgtEl>
                                          <p:spTgt spid="16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 calcmode="lin" valueType="num">
                                      <p:cBhvr additive="base">
                                        <p:cTn dur="500"/>
                                        <p:tgtEl>
                                          <p:spTgt spid="16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 calcmode="lin" valueType="num">
                                      <p:cBhvr additive="base">
                                        <p:cTn dur="500"/>
                                        <p:tgtEl>
                                          <p:spTgt spid="16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anim calcmode="lin" valueType="num">
                                      <p:cBhvr additive="base">
                                        <p:cTn dur="500"/>
                                        <p:tgtEl>
                                          <p:spTgt spid="16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6" st="6"/>
                                            </p:txEl>
                                          </p:spTgt>
                                        </p:tgtEl>
                                        <p:attrNameLst>
                                          <p:attrName>style.visibility</p:attrName>
                                        </p:attrNameLst>
                                      </p:cBhvr>
                                      <p:to>
                                        <p:strVal val="visible"/>
                                      </p:to>
                                    </p:set>
                                    <p:anim calcmode="lin" valueType="num">
                                      <p:cBhvr additive="base">
                                        <p:cTn dur="500"/>
                                        <p:tgtEl>
                                          <p:spTgt spid="161">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7" st="7"/>
                                            </p:txEl>
                                          </p:spTgt>
                                        </p:tgtEl>
                                        <p:attrNameLst>
                                          <p:attrName>style.visibility</p:attrName>
                                        </p:attrNameLst>
                                      </p:cBhvr>
                                      <p:to>
                                        <p:strVal val="visible"/>
                                      </p:to>
                                    </p:set>
                                    <p:anim calcmode="lin" valueType="num">
                                      <p:cBhvr additive="base">
                                        <p:cTn dur="500"/>
                                        <p:tgtEl>
                                          <p:spTgt spid="161">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8" st="8"/>
                                            </p:txEl>
                                          </p:spTgt>
                                        </p:tgtEl>
                                        <p:attrNameLst>
                                          <p:attrName>style.visibility</p:attrName>
                                        </p:attrNameLst>
                                      </p:cBhvr>
                                      <p:to>
                                        <p:strVal val="visible"/>
                                      </p:to>
                                    </p:set>
                                    <p:anim calcmode="lin" valueType="num">
                                      <p:cBhvr additive="base">
                                        <p:cTn dur="500"/>
                                        <p:tgtEl>
                                          <p:spTgt spid="161">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9" st="9"/>
                                            </p:txEl>
                                          </p:spTgt>
                                        </p:tgtEl>
                                        <p:attrNameLst>
                                          <p:attrName>style.visibility</p:attrName>
                                        </p:attrNameLst>
                                      </p:cBhvr>
                                      <p:to>
                                        <p:strVal val="visible"/>
                                      </p:to>
                                    </p:set>
                                    <p:anim calcmode="lin" valueType="num">
                                      <p:cBhvr additive="base">
                                        <p:cTn dur="500"/>
                                        <p:tgtEl>
                                          <p:spTgt spid="161">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txBox="1"/>
          <p:nvPr>
            <p:ph idx="1" type="body"/>
          </p:nvPr>
        </p:nvSpPr>
        <p:spPr>
          <a:xfrm>
            <a:off x="0" y="0"/>
            <a:ext cx="9144000" cy="685800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rgbClr val="000000"/>
              </a:buClr>
              <a:buSzPts val="3200"/>
              <a:buNone/>
            </a:pPr>
            <a:r>
              <a:rPr b="1" lang="it-IT">
                <a:solidFill>
                  <a:srgbClr val="000000"/>
                </a:solidFill>
              </a:rPr>
              <a:t>5. Welche Farben verwendet Mirò häufig für den Hintergrund? </a:t>
            </a:r>
            <a:endParaRPr b="1">
              <a:solidFill>
                <a:srgbClr val="000000"/>
              </a:solidFill>
            </a:endParaRPr>
          </a:p>
          <a:p>
            <a:pPr indent="0" lvl="0" marL="0" rtl="0" algn="just">
              <a:spcBef>
                <a:spcPts val="640"/>
              </a:spcBef>
              <a:spcAft>
                <a:spcPts val="0"/>
              </a:spcAft>
              <a:buClr>
                <a:srgbClr val="000000"/>
              </a:buClr>
              <a:buSzPts val="3200"/>
              <a:buNone/>
            </a:pPr>
            <a:r>
              <a:rPr lang="it-IT">
                <a:solidFill>
                  <a:srgbClr val="000000"/>
                </a:solidFill>
              </a:rPr>
              <a:t>Er verwendet  meistens helle Farben.</a:t>
            </a:r>
            <a:endParaRPr>
              <a:solidFill>
                <a:srgbClr val="000000"/>
              </a:solidFill>
            </a:endParaRPr>
          </a:p>
          <a:p>
            <a:pPr indent="0" lvl="0" marL="0" rtl="0" algn="just">
              <a:spcBef>
                <a:spcPts val="640"/>
              </a:spcBef>
              <a:spcAft>
                <a:spcPts val="0"/>
              </a:spcAft>
              <a:buClr>
                <a:srgbClr val="000000"/>
              </a:buClr>
              <a:buSzPts val="3200"/>
              <a:buNone/>
            </a:pPr>
            <a:r>
              <a:rPr b="1" lang="it-IT">
                <a:solidFill>
                  <a:srgbClr val="000000"/>
                </a:solidFill>
              </a:rPr>
              <a:t>6. Welchen Titel habt ihr für jedes Werk gefunden?</a:t>
            </a:r>
            <a:endParaRPr/>
          </a:p>
          <a:p>
            <a:pPr indent="0" lvl="0" marL="0" rtl="0" algn="just">
              <a:spcBef>
                <a:spcPts val="640"/>
              </a:spcBef>
              <a:spcAft>
                <a:spcPts val="0"/>
              </a:spcAft>
              <a:buClr>
                <a:srgbClr val="000000"/>
              </a:buClr>
              <a:buSzPts val="3200"/>
              <a:buNone/>
            </a:pPr>
            <a:r>
              <a:rPr b="1" lang="it-IT">
                <a:solidFill>
                  <a:srgbClr val="000000"/>
                </a:solidFill>
              </a:rPr>
              <a:t> </a:t>
            </a:r>
            <a:r>
              <a:rPr lang="it-IT">
                <a:solidFill>
                  <a:srgbClr val="000000"/>
                </a:solidFill>
              </a:rPr>
              <a:t>Das erste Bild heißt …../das zweite heißt…/das dritte heißt.../das vierte heißt…/das fünfte heißt… </a:t>
            </a:r>
            <a:endParaRPr b="1">
              <a:solidFill>
                <a:srgbClr val="000000"/>
              </a:solidFill>
            </a:endParaRPr>
          </a:p>
          <a:p>
            <a:pPr indent="0" lvl="0" marL="0" rtl="0" algn="just">
              <a:spcBef>
                <a:spcPts val="640"/>
              </a:spcBef>
              <a:spcAft>
                <a:spcPts val="0"/>
              </a:spcAft>
              <a:buClr>
                <a:schemeClr val="dk1"/>
              </a:buClr>
              <a:buSzPts val="3200"/>
              <a:buNone/>
            </a:pPr>
            <a:r>
              <a:t/>
            </a:r>
            <a:endParaRPr>
              <a:solidFill>
                <a:srgbClr val="000000"/>
              </a:solidFill>
            </a:endParaRPr>
          </a:p>
          <a:p>
            <a:pPr indent="0" lvl="0" marL="0" rtl="0" algn="just">
              <a:spcBef>
                <a:spcPts val="640"/>
              </a:spcBef>
              <a:spcAft>
                <a:spcPts val="0"/>
              </a:spcAft>
              <a:buClr>
                <a:schemeClr val="dk1"/>
              </a:buClr>
              <a:buSzPts val="3200"/>
              <a:buNone/>
            </a:pPr>
            <a:r>
              <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 calcmode="lin" valueType="num">
                                      <p:cBhvr additive="base">
                                        <p:cTn dur="500"/>
                                        <p:tgtEl>
                                          <p:spTgt spid="17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 calcmode="lin" valueType="num">
                                      <p:cBhvr additive="base">
                                        <p:cTn dur="500"/>
                                        <p:tgtEl>
                                          <p:spTgt spid="17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anim calcmode="lin" valueType="num">
                                      <p:cBhvr additive="base">
                                        <p:cTn dur="500"/>
                                        <p:tgtEl>
                                          <p:spTgt spid="17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anim calcmode="lin" valueType="num">
                                      <p:cBhvr additive="base">
                                        <p:cTn dur="500"/>
                                        <p:tgtEl>
                                          <p:spTgt spid="17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anim calcmode="lin" valueType="num">
                                      <p:cBhvr additive="base">
                                        <p:cTn dur="500"/>
                                        <p:tgtEl>
                                          <p:spTgt spid="17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anim calcmode="lin" valueType="num">
                                      <p:cBhvr additive="base">
                                        <p:cTn dur="500"/>
                                        <p:tgtEl>
                                          <p:spTgt spid="17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