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embeddedFontLs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enturyGothic-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enturyGothic-italic.fntdata"/><Relationship Id="rId14" Type="http://schemas.openxmlformats.org/officeDocument/2006/relationships/slide" Target="slides/slide9.xml"/><Relationship Id="rId36" Type="http://schemas.openxmlformats.org/officeDocument/2006/relationships/font" Target="fonts/CenturyGothic-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CenturyGothic-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solidFill>
                  <a:srgbClr val="000000"/>
                </a:solidFill>
              </a:rPr>
              <a:t>‹#›</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42.png"/><Relationship Id="rId13" Type="http://schemas.openxmlformats.org/officeDocument/2006/relationships/image" Target="../media/image19.png"/><Relationship Id="rId12"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4.png"/><Relationship Id="rId9" Type="http://schemas.openxmlformats.org/officeDocument/2006/relationships/image" Target="../media/image50.png"/><Relationship Id="rId14" Type="http://schemas.openxmlformats.org/officeDocument/2006/relationships/image" Target="../media/image3.jpg"/><Relationship Id="rId5" Type="http://schemas.openxmlformats.org/officeDocument/2006/relationships/image" Target="../media/image6.jpg"/><Relationship Id="rId6" Type="http://schemas.openxmlformats.org/officeDocument/2006/relationships/image" Target="../media/image4.png"/><Relationship Id="rId7" Type="http://schemas.openxmlformats.org/officeDocument/2006/relationships/image" Target="../media/image7.png"/><Relationship Id="rId8"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de.wikipedia.org/wiki/Abstraktion" TargetMode="External"/><Relationship Id="rId4" Type="http://schemas.openxmlformats.org/officeDocument/2006/relationships/image" Target="../media/image7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3.png"/><Relationship Id="rId4" Type="http://schemas.openxmlformats.org/officeDocument/2006/relationships/image" Target="../media/image51.jpg"/><Relationship Id="rId5" Type="http://schemas.openxmlformats.org/officeDocument/2006/relationships/image" Target="../media/image52.jpg"/><Relationship Id="rId6" Type="http://schemas.openxmlformats.org/officeDocument/2006/relationships/image" Target="../media/image5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8.png"/></Relationships>
</file>

<file path=ppt/slides/_rels/slide16.xml.rels><?xml version="1.0" encoding="UTF-8" standalone="yes"?><Relationships xmlns="http://schemas.openxmlformats.org/package/2006/relationships"><Relationship Id="rId10" Type="http://schemas.openxmlformats.org/officeDocument/2006/relationships/image" Target="../media/image58.jp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57.jpg"/><Relationship Id="rId9" Type="http://schemas.openxmlformats.org/officeDocument/2006/relationships/image" Target="../media/image85.png"/><Relationship Id="rId5" Type="http://schemas.openxmlformats.org/officeDocument/2006/relationships/image" Target="../media/image60.png"/><Relationship Id="rId6" Type="http://schemas.openxmlformats.org/officeDocument/2006/relationships/image" Target="../media/image62.png"/><Relationship Id="rId7" Type="http://schemas.openxmlformats.org/officeDocument/2006/relationships/image" Target="../media/image61.jpg"/><Relationship Id="rId8"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42.png"/><Relationship Id="rId5" Type="http://schemas.openxmlformats.org/officeDocument/2006/relationships/image" Target="../media/image47.png"/><Relationship Id="rId6" Type="http://schemas.openxmlformats.org/officeDocument/2006/relationships/image" Target="../media/image5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33.png"/><Relationship Id="rId5" Type="http://schemas.openxmlformats.org/officeDocument/2006/relationships/image" Target="../media/image16.png"/><Relationship Id="rId6" Type="http://schemas.openxmlformats.org/officeDocument/2006/relationships/image" Target="../media/image9.png"/><Relationship Id="rId7"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4.pn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4.png"/><Relationship Id="rId4" Type="http://schemas.openxmlformats.org/officeDocument/2006/relationships/image" Target="../media/image72.png"/><Relationship Id="rId5" Type="http://schemas.openxmlformats.org/officeDocument/2006/relationships/image" Target="../media/image7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3.jpg"/></Relationships>
</file>

<file path=ppt/slides/_rels/slide27.xml.rels><?xml version="1.0" encoding="UTF-8" standalone="yes"?><Relationships xmlns="http://schemas.openxmlformats.org/package/2006/relationships"><Relationship Id="rId11" Type="http://schemas.openxmlformats.org/officeDocument/2006/relationships/image" Target="../media/image77.png"/><Relationship Id="rId10" Type="http://schemas.openxmlformats.org/officeDocument/2006/relationships/image" Target="../media/image82.png"/><Relationship Id="rId12" Type="http://schemas.openxmlformats.org/officeDocument/2006/relationships/image" Target="../media/image81.png"/><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8.jpg"/><Relationship Id="rId4" Type="http://schemas.openxmlformats.org/officeDocument/2006/relationships/image" Target="../media/image76.jpg"/><Relationship Id="rId9" Type="http://schemas.openxmlformats.org/officeDocument/2006/relationships/image" Target="../media/image80.png"/><Relationship Id="rId5" Type="http://schemas.openxmlformats.org/officeDocument/2006/relationships/image" Target="../media/image85.png"/><Relationship Id="rId6" Type="http://schemas.openxmlformats.org/officeDocument/2006/relationships/image" Target="../media/image79.jpg"/><Relationship Id="rId7" Type="http://schemas.openxmlformats.org/officeDocument/2006/relationships/image" Target="../media/image14.png"/><Relationship Id="rId8"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31.png"/><Relationship Id="rId6" Type="http://schemas.openxmlformats.org/officeDocument/2006/relationships/image" Target="../media/image37.png"/><Relationship Id="rId7"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1.png"/><Relationship Id="rId4" Type="http://schemas.openxmlformats.org/officeDocument/2006/relationships/image" Target="../media/image15.pn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23.png"/><Relationship Id="rId5"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40.png"/><Relationship Id="rId10"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8.png"/><Relationship Id="rId4" Type="http://schemas.openxmlformats.org/officeDocument/2006/relationships/image" Target="../media/image27.png"/><Relationship Id="rId9" Type="http://schemas.openxmlformats.org/officeDocument/2006/relationships/image" Target="../media/image44.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36.png"/><Relationship Id="rId8"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56.jpg"/><Relationship Id="rId12"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42.png"/><Relationship Id="rId9" Type="http://schemas.openxmlformats.org/officeDocument/2006/relationships/image" Target="../media/image45.png"/><Relationship Id="rId5" Type="http://schemas.openxmlformats.org/officeDocument/2006/relationships/image" Target="../media/image54.jpg"/><Relationship Id="rId6" Type="http://schemas.openxmlformats.org/officeDocument/2006/relationships/image" Target="../media/image49.png"/><Relationship Id="rId7" Type="http://schemas.openxmlformats.org/officeDocument/2006/relationships/image" Target="../media/image47.png"/><Relationship Id="rId8"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ctrTitle"/>
          </p:nvPr>
        </p:nvSpPr>
        <p:spPr>
          <a:xfrm>
            <a:off x="21169" y="18937"/>
            <a:ext cx="91440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it-IT">
                <a:solidFill>
                  <a:srgbClr val="FF0000"/>
                </a:solidFill>
              </a:rPr>
              <a:t>Wie?                          Was?</a:t>
            </a:r>
            <a:endParaRPr>
              <a:solidFill>
                <a:srgbClr val="FF0000"/>
              </a:solidFill>
            </a:endParaRPr>
          </a:p>
        </p:txBody>
      </p:sp>
      <p:pic>
        <p:nvPicPr>
          <p:cNvPr descr="http://www.informatikerin.ch/ePortfolio/BqkNbMyEkcGxJAbV_Images/BqkNbMyEkcGxJAbV_5.png" id="89" name="Google Shape;89;p13"/>
          <p:cNvPicPr preferRelativeResize="0"/>
          <p:nvPr/>
        </p:nvPicPr>
        <p:blipFill rotWithShape="1">
          <a:blip r:embed="rId3">
            <a:alphaModFix/>
          </a:blip>
          <a:srcRect b="0" l="0" r="0" t="0"/>
          <a:stretch/>
        </p:blipFill>
        <p:spPr>
          <a:xfrm>
            <a:off x="843008" y="2564808"/>
            <a:ext cx="1662301" cy="1483965"/>
          </a:xfrm>
          <a:prstGeom prst="rect">
            <a:avLst/>
          </a:prstGeom>
          <a:noFill/>
          <a:ln>
            <a:noFill/>
          </a:ln>
        </p:spPr>
      </p:pic>
      <p:pic>
        <p:nvPicPr>
          <p:cNvPr id="90" name="Google Shape;90;p13"/>
          <p:cNvPicPr preferRelativeResize="0"/>
          <p:nvPr/>
        </p:nvPicPr>
        <p:blipFill rotWithShape="1">
          <a:blip r:embed="rId4">
            <a:alphaModFix/>
          </a:blip>
          <a:srcRect b="0" l="0" r="0" t="0"/>
          <a:stretch/>
        </p:blipFill>
        <p:spPr>
          <a:xfrm>
            <a:off x="2756921" y="4846373"/>
            <a:ext cx="2921000" cy="188913"/>
          </a:xfrm>
          <a:prstGeom prst="rect">
            <a:avLst/>
          </a:prstGeom>
          <a:noFill/>
          <a:ln>
            <a:noFill/>
          </a:ln>
        </p:spPr>
      </p:pic>
      <p:pic>
        <p:nvPicPr>
          <p:cNvPr id="91" name="Google Shape;91;p13"/>
          <p:cNvPicPr preferRelativeResize="0"/>
          <p:nvPr/>
        </p:nvPicPr>
        <p:blipFill rotWithShape="1">
          <a:blip r:embed="rId4">
            <a:alphaModFix/>
          </a:blip>
          <a:srcRect b="0" l="0" r="0" t="0"/>
          <a:stretch/>
        </p:blipFill>
        <p:spPr>
          <a:xfrm>
            <a:off x="2411760" y="3262651"/>
            <a:ext cx="1983624" cy="128289"/>
          </a:xfrm>
          <a:prstGeom prst="rect">
            <a:avLst/>
          </a:prstGeom>
          <a:noFill/>
          <a:ln>
            <a:noFill/>
          </a:ln>
        </p:spPr>
      </p:pic>
      <p:pic>
        <p:nvPicPr>
          <p:cNvPr id="92" name="Google Shape;92;p13"/>
          <p:cNvPicPr preferRelativeResize="0"/>
          <p:nvPr/>
        </p:nvPicPr>
        <p:blipFill rotWithShape="1">
          <a:blip r:embed="rId4">
            <a:alphaModFix/>
          </a:blip>
          <a:srcRect b="0" l="0" r="0" t="0"/>
          <a:stretch/>
        </p:blipFill>
        <p:spPr>
          <a:xfrm>
            <a:off x="2941650" y="1570049"/>
            <a:ext cx="2149252" cy="139001"/>
          </a:xfrm>
          <a:prstGeom prst="rect">
            <a:avLst/>
          </a:prstGeom>
          <a:noFill/>
          <a:ln>
            <a:noFill/>
          </a:ln>
        </p:spPr>
      </p:pic>
      <p:sp>
        <p:nvSpPr>
          <p:cNvPr id="93" name="Google Shape;93;p13"/>
          <p:cNvSpPr txBox="1"/>
          <p:nvPr/>
        </p:nvSpPr>
        <p:spPr>
          <a:xfrm>
            <a:off x="4880334" y="2094696"/>
            <a:ext cx="422895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2400" u="none" cap="none" strike="noStrike">
                <a:solidFill>
                  <a:srgbClr val="000000"/>
                </a:solidFill>
                <a:latin typeface="Calibri"/>
                <a:ea typeface="Calibri"/>
                <a:cs typeface="Calibri"/>
                <a:sym typeface="Calibri"/>
              </a:rPr>
              <a:t>Wiederholung des Farbkreises</a:t>
            </a:r>
            <a:endParaRPr sz="2400">
              <a:solidFill>
                <a:srgbClr val="000000"/>
              </a:solidFill>
              <a:latin typeface="Calibri"/>
              <a:ea typeface="Calibri"/>
              <a:cs typeface="Calibri"/>
              <a:sym typeface="Calibri"/>
            </a:endParaRPr>
          </a:p>
        </p:txBody>
      </p:sp>
      <p:pic>
        <p:nvPicPr>
          <p:cNvPr descr="Stock Illustration - Kids Talking. Fotosearch - Search EPS Clipart, Drawings, Decorative Prints, Illustrations, and Vector Graphics Images" id="94" name="Google Shape;94;p13"/>
          <p:cNvPicPr preferRelativeResize="0"/>
          <p:nvPr/>
        </p:nvPicPr>
        <p:blipFill rotWithShape="1">
          <a:blip r:embed="rId5">
            <a:alphaModFix/>
          </a:blip>
          <a:srcRect b="0" l="0" r="0" t="0"/>
          <a:stretch/>
        </p:blipFill>
        <p:spPr>
          <a:xfrm>
            <a:off x="6015094" y="1170064"/>
            <a:ext cx="1259357" cy="938969"/>
          </a:xfrm>
          <a:prstGeom prst="rect">
            <a:avLst/>
          </a:prstGeom>
          <a:noFill/>
          <a:ln>
            <a:noFill/>
          </a:ln>
        </p:spPr>
      </p:pic>
      <p:pic>
        <p:nvPicPr>
          <p:cNvPr id="95" name="Google Shape;95;p13"/>
          <p:cNvPicPr preferRelativeResize="0"/>
          <p:nvPr/>
        </p:nvPicPr>
        <p:blipFill rotWithShape="1">
          <a:blip r:embed="rId6">
            <a:alphaModFix/>
          </a:blip>
          <a:srcRect b="0" l="0" r="0" t="0"/>
          <a:stretch/>
        </p:blipFill>
        <p:spPr>
          <a:xfrm>
            <a:off x="7377538" y="1033613"/>
            <a:ext cx="1124744" cy="1124744"/>
          </a:xfrm>
          <a:prstGeom prst="rect">
            <a:avLst/>
          </a:prstGeom>
          <a:noFill/>
          <a:ln>
            <a:noFill/>
          </a:ln>
        </p:spPr>
      </p:pic>
      <p:sp>
        <p:nvSpPr>
          <p:cNvPr id="96" name="Google Shape;96;p13"/>
          <p:cNvSpPr txBox="1"/>
          <p:nvPr/>
        </p:nvSpPr>
        <p:spPr>
          <a:xfrm>
            <a:off x="4924727" y="3809493"/>
            <a:ext cx="422895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Calibri"/>
                <a:ea typeface="Calibri"/>
                <a:cs typeface="Calibri"/>
                <a:sym typeface="Calibri"/>
              </a:rPr>
              <a:t>Gruppenarbeit(Stationenlernen)       Farbexperiment</a:t>
            </a:r>
            <a:endParaRPr sz="2400">
              <a:solidFill>
                <a:schemeClr val="dk1"/>
              </a:solidFill>
              <a:latin typeface="Calibri"/>
              <a:ea typeface="Calibri"/>
              <a:cs typeface="Calibri"/>
              <a:sym typeface="Calibri"/>
            </a:endParaRPr>
          </a:p>
        </p:txBody>
      </p:sp>
      <p:pic>
        <p:nvPicPr>
          <p:cNvPr id="97" name="Google Shape;97;p13"/>
          <p:cNvPicPr preferRelativeResize="0"/>
          <p:nvPr/>
        </p:nvPicPr>
        <p:blipFill rotWithShape="1">
          <a:blip r:embed="rId7">
            <a:alphaModFix/>
          </a:blip>
          <a:srcRect b="0" l="0" r="0" t="0"/>
          <a:stretch/>
        </p:blipFill>
        <p:spPr>
          <a:xfrm>
            <a:off x="5663714" y="4640490"/>
            <a:ext cx="1375490" cy="1017981"/>
          </a:xfrm>
          <a:prstGeom prst="rect">
            <a:avLst/>
          </a:prstGeom>
          <a:noFill/>
          <a:ln>
            <a:noFill/>
          </a:ln>
        </p:spPr>
      </p:pic>
      <p:pic>
        <p:nvPicPr>
          <p:cNvPr id="98" name="Google Shape;98;p13"/>
          <p:cNvPicPr preferRelativeResize="0"/>
          <p:nvPr/>
        </p:nvPicPr>
        <p:blipFill rotWithShape="1">
          <a:blip r:embed="rId8">
            <a:alphaModFix/>
          </a:blip>
          <a:srcRect b="0" l="0" r="0" t="0"/>
          <a:stretch/>
        </p:blipFill>
        <p:spPr>
          <a:xfrm>
            <a:off x="7377538" y="4581128"/>
            <a:ext cx="1255713" cy="938213"/>
          </a:xfrm>
          <a:prstGeom prst="rect">
            <a:avLst/>
          </a:prstGeom>
          <a:noFill/>
          <a:ln>
            <a:noFill/>
          </a:ln>
        </p:spPr>
      </p:pic>
      <p:sp>
        <p:nvSpPr>
          <p:cNvPr id="99" name="Google Shape;99;p13"/>
          <p:cNvSpPr txBox="1"/>
          <p:nvPr/>
        </p:nvSpPr>
        <p:spPr>
          <a:xfrm>
            <a:off x="5743247" y="5877272"/>
            <a:ext cx="2232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Calibri"/>
                <a:ea typeface="Calibri"/>
                <a:cs typeface="Calibri"/>
                <a:sym typeface="Calibri"/>
              </a:rPr>
              <a:t>Reflexionsphase</a:t>
            </a:r>
            <a:endParaRPr sz="2400">
              <a:solidFill>
                <a:schemeClr val="dk1"/>
              </a:solidFill>
              <a:latin typeface="Calibri"/>
              <a:ea typeface="Calibri"/>
              <a:cs typeface="Calibri"/>
              <a:sym typeface="Calibri"/>
            </a:endParaRPr>
          </a:p>
        </p:txBody>
      </p:sp>
      <p:pic>
        <p:nvPicPr>
          <p:cNvPr id="100" name="Google Shape;100;p13"/>
          <p:cNvPicPr preferRelativeResize="0"/>
          <p:nvPr/>
        </p:nvPicPr>
        <p:blipFill rotWithShape="1">
          <a:blip r:embed="rId9">
            <a:alphaModFix/>
          </a:blip>
          <a:srcRect b="0" l="0" r="0" t="0"/>
          <a:stretch/>
        </p:blipFill>
        <p:spPr>
          <a:xfrm>
            <a:off x="7060621" y="2641850"/>
            <a:ext cx="817549" cy="822426"/>
          </a:xfrm>
          <a:prstGeom prst="rect">
            <a:avLst/>
          </a:prstGeom>
          <a:noFill/>
          <a:ln>
            <a:noFill/>
          </a:ln>
        </p:spPr>
      </p:pic>
      <p:pic>
        <p:nvPicPr>
          <p:cNvPr id="101" name="Google Shape;101;p13"/>
          <p:cNvPicPr preferRelativeResize="0"/>
          <p:nvPr/>
        </p:nvPicPr>
        <p:blipFill rotWithShape="1">
          <a:blip r:embed="rId10">
            <a:alphaModFix/>
          </a:blip>
          <a:srcRect b="0" l="0" r="0" t="0"/>
          <a:stretch/>
        </p:blipFill>
        <p:spPr>
          <a:xfrm>
            <a:off x="7939910" y="2729820"/>
            <a:ext cx="1025798" cy="1018993"/>
          </a:xfrm>
          <a:prstGeom prst="rect">
            <a:avLst/>
          </a:prstGeom>
          <a:noFill/>
          <a:ln>
            <a:noFill/>
          </a:ln>
        </p:spPr>
      </p:pic>
      <p:pic>
        <p:nvPicPr>
          <p:cNvPr id="102" name="Google Shape;102;p13"/>
          <p:cNvPicPr preferRelativeResize="0"/>
          <p:nvPr/>
        </p:nvPicPr>
        <p:blipFill rotWithShape="1">
          <a:blip r:embed="rId11">
            <a:alphaModFix/>
          </a:blip>
          <a:srcRect b="0" l="0" r="0" t="0"/>
          <a:stretch/>
        </p:blipFill>
        <p:spPr>
          <a:xfrm>
            <a:off x="6262408" y="2839091"/>
            <a:ext cx="979717" cy="975411"/>
          </a:xfrm>
          <a:prstGeom prst="rect">
            <a:avLst/>
          </a:prstGeom>
          <a:noFill/>
          <a:ln>
            <a:noFill/>
          </a:ln>
        </p:spPr>
      </p:pic>
      <p:pic>
        <p:nvPicPr>
          <p:cNvPr id="103" name="Google Shape;103;p13"/>
          <p:cNvPicPr preferRelativeResize="0"/>
          <p:nvPr/>
        </p:nvPicPr>
        <p:blipFill rotWithShape="1">
          <a:blip r:embed="rId12">
            <a:alphaModFix/>
          </a:blip>
          <a:srcRect b="0" l="14508" r="13173" t="0"/>
          <a:stretch/>
        </p:blipFill>
        <p:spPr>
          <a:xfrm>
            <a:off x="4395384" y="2713986"/>
            <a:ext cx="1084915" cy="987425"/>
          </a:xfrm>
          <a:prstGeom prst="rect">
            <a:avLst/>
          </a:prstGeom>
          <a:noFill/>
          <a:ln>
            <a:noFill/>
          </a:ln>
        </p:spPr>
      </p:pic>
      <p:pic>
        <p:nvPicPr>
          <p:cNvPr id="104" name="Google Shape;104;p13"/>
          <p:cNvPicPr preferRelativeResize="0"/>
          <p:nvPr/>
        </p:nvPicPr>
        <p:blipFill rotWithShape="1">
          <a:blip r:embed="rId13">
            <a:alphaModFix/>
          </a:blip>
          <a:srcRect b="0" l="0" r="0" t="0"/>
          <a:stretch/>
        </p:blipFill>
        <p:spPr>
          <a:xfrm>
            <a:off x="5480299" y="2640633"/>
            <a:ext cx="890863" cy="629697"/>
          </a:xfrm>
          <a:prstGeom prst="rect">
            <a:avLst/>
          </a:prstGeom>
          <a:noFill/>
          <a:ln>
            <a:noFill/>
          </a:ln>
        </p:spPr>
      </p:pic>
      <p:pic>
        <p:nvPicPr>
          <p:cNvPr id="105" name="Google Shape;105;p13"/>
          <p:cNvPicPr preferRelativeResize="0"/>
          <p:nvPr/>
        </p:nvPicPr>
        <p:blipFill rotWithShape="1">
          <a:blip r:embed="rId14">
            <a:alphaModFix/>
          </a:blip>
          <a:srcRect b="62942" l="11020" r="10282" t="3030"/>
          <a:stretch/>
        </p:blipFill>
        <p:spPr>
          <a:xfrm>
            <a:off x="574348" y="1049103"/>
            <a:ext cx="1930961" cy="1180891"/>
          </a:xfrm>
          <a:prstGeom prst="rect">
            <a:avLst/>
          </a:prstGeom>
          <a:noFill/>
          <a:ln>
            <a:noFill/>
          </a:ln>
        </p:spPr>
      </p:pic>
      <p:pic>
        <p:nvPicPr>
          <p:cNvPr id="106" name="Google Shape;106;p13"/>
          <p:cNvPicPr preferRelativeResize="0"/>
          <p:nvPr/>
        </p:nvPicPr>
        <p:blipFill rotWithShape="1">
          <a:blip r:embed="rId14">
            <a:alphaModFix/>
          </a:blip>
          <a:srcRect b="62942" l="11020" r="10282" t="3030"/>
          <a:stretch/>
        </p:blipFill>
        <p:spPr>
          <a:xfrm>
            <a:off x="574348" y="4255927"/>
            <a:ext cx="1930961" cy="1180891"/>
          </a:xfrm>
          <a:prstGeom prst="rect">
            <a:avLst/>
          </a:prstGeom>
          <a:noFill/>
          <a:ln>
            <a:noFill/>
          </a:ln>
        </p:spPr>
      </p:pic>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anim calcmode="lin" valueType="num">
                                      <p:cBhvr additive="base">
                                        <p:cTn dur="500"/>
                                        <p:tgtEl>
                                          <p:spTgt spid="9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p:tgtEl>
                                          <p:spTgt spid="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500"/>
                                        <p:tgtEl>
                                          <p:spTgt spid="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500"/>
                                        <p:tgtEl>
                                          <p:spTgt spid="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p:tgtEl>
                                          <p:spTgt spid="1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500"/>
                                        <p:tgtEl>
                                          <p:spTgt spid="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500"/>
                                        <p:tgtEl>
                                          <p:spTgt spid="9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2"/>
          <p:cNvSpPr txBox="1"/>
          <p:nvPr>
            <p:ph type="title"/>
          </p:nvPr>
        </p:nvSpPr>
        <p:spPr>
          <a:xfrm>
            <a:off x="467544" y="16808"/>
            <a:ext cx="8229600" cy="8199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3600"/>
              <a:buFont typeface="Calibri"/>
              <a:buNone/>
            </a:pPr>
            <a:r>
              <a:rPr b="1" lang="it-IT" sz="3600">
                <a:solidFill>
                  <a:srgbClr val="FF0000"/>
                </a:solidFill>
              </a:rPr>
              <a:t>Alfred Manessier</a:t>
            </a:r>
            <a:endParaRPr b="1" sz="3600">
              <a:solidFill>
                <a:srgbClr val="FF0000"/>
              </a:solidFill>
            </a:endParaRPr>
          </a:p>
        </p:txBody>
      </p:sp>
      <p:sp>
        <p:nvSpPr>
          <p:cNvPr id="209" name="Google Shape;209;p22"/>
          <p:cNvSpPr txBox="1"/>
          <p:nvPr>
            <p:ph idx="1" type="body"/>
          </p:nvPr>
        </p:nvSpPr>
        <p:spPr>
          <a:xfrm>
            <a:off x="-11792" y="4114016"/>
            <a:ext cx="8964488" cy="2564904"/>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rgbClr val="252525"/>
              </a:buClr>
              <a:buSzPts val="2400"/>
              <a:buNone/>
            </a:pPr>
            <a:r>
              <a:rPr lang="it-IT" sz="2400">
                <a:solidFill>
                  <a:srgbClr val="252525"/>
                </a:solidFill>
                <a:latin typeface="Century Gothic"/>
                <a:ea typeface="Century Gothic"/>
                <a:cs typeface="Century Gothic"/>
                <a:sym typeface="Century Gothic"/>
              </a:rPr>
              <a:t>Er war ein französischer Künstler. Alfred Manessier zählte in Frankreich zu den Meistern der</a:t>
            </a:r>
            <a:r>
              <a:rPr lang="it-IT" sz="2400">
                <a:latin typeface="Century Gothic"/>
                <a:ea typeface="Century Gothic"/>
                <a:cs typeface="Century Gothic"/>
                <a:sym typeface="Century Gothic"/>
              </a:rPr>
              <a:t> </a:t>
            </a:r>
            <a:r>
              <a:rPr lang="it-IT" sz="2400" u="sng">
                <a:solidFill>
                  <a:schemeClr val="hlink"/>
                </a:solidFill>
                <a:latin typeface="Century Gothic"/>
                <a:ea typeface="Century Gothic"/>
                <a:cs typeface="Century Gothic"/>
                <a:sym typeface="Century Gothic"/>
                <a:hlinkClick r:id="rId3"/>
              </a:rPr>
              <a:t>Abstraktion</a:t>
            </a:r>
            <a:r>
              <a:rPr lang="it-IT" sz="2400">
                <a:latin typeface="Century Gothic"/>
                <a:ea typeface="Century Gothic"/>
                <a:cs typeface="Century Gothic"/>
                <a:sym typeface="Century Gothic"/>
              </a:rPr>
              <a:t> und ist in ganz Europa für seine Glasmalerei sehr berühmt. Er hat viele Kirchenfenster gestaltet.</a:t>
            </a:r>
            <a:r>
              <a:rPr lang="it-IT" sz="2400">
                <a:solidFill>
                  <a:srgbClr val="38761D"/>
                </a:solidFill>
                <a:latin typeface="Trebuchet MS"/>
                <a:ea typeface="Trebuchet MS"/>
                <a:cs typeface="Trebuchet MS"/>
                <a:sym typeface="Trebuchet MS"/>
              </a:rPr>
              <a:t>  </a:t>
            </a:r>
            <a:r>
              <a:rPr lang="it-IT" sz="2400">
                <a:latin typeface="Century Gothic"/>
                <a:ea typeface="Century Gothic"/>
                <a:cs typeface="Century Gothic"/>
                <a:sym typeface="Century Gothic"/>
              </a:rPr>
              <a:t>Seine Glasfenster sind wunderbare Farbkompositionen. Manessier beherrscht virtuos den Umgang mit Farbe und Licht.</a:t>
            </a:r>
            <a:endParaRPr sz="2400"/>
          </a:p>
          <a:p>
            <a:pPr indent="-190500" lvl="0" marL="342900" rtl="0" algn="l">
              <a:spcBef>
                <a:spcPts val="1480"/>
              </a:spcBef>
              <a:spcAft>
                <a:spcPts val="0"/>
              </a:spcAft>
              <a:buClr>
                <a:schemeClr val="dk1"/>
              </a:buClr>
              <a:buSzPts val="2400"/>
              <a:buNone/>
            </a:pPr>
            <a:r>
              <a:t/>
            </a:r>
            <a:endParaRPr sz="2400"/>
          </a:p>
        </p:txBody>
      </p:sp>
      <p:pic>
        <p:nvPicPr>
          <p:cNvPr id="210" name="Google Shape;210;p22"/>
          <p:cNvPicPr preferRelativeResize="0"/>
          <p:nvPr/>
        </p:nvPicPr>
        <p:blipFill rotWithShape="1">
          <a:blip r:embed="rId4">
            <a:alphaModFix/>
          </a:blip>
          <a:srcRect b="0" l="0" r="0" t="0"/>
          <a:stretch/>
        </p:blipFill>
        <p:spPr>
          <a:xfrm>
            <a:off x="179512" y="692696"/>
            <a:ext cx="5429353" cy="34563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3"/>
          <p:cNvPicPr preferRelativeResize="0"/>
          <p:nvPr>
            <p:ph idx="1" type="body"/>
          </p:nvPr>
        </p:nvPicPr>
        <p:blipFill rotWithShape="1">
          <a:blip r:embed="rId3">
            <a:alphaModFix/>
          </a:blip>
          <a:srcRect b="13577" l="23170" r="5246" t="14604"/>
          <a:stretch/>
        </p:blipFill>
        <p:spPr>
          <a:xfrm>
            <a:off x="179512" y="448179"/>
            <a:ext cx="4517226" cy="6409821"/>
          </a:xfrm>
          <a:prstGeom prst="rect">
            <a:avLst/>
          </a:prstGeom>
          <a:noFill/>
          <a:ln>
            <a:noFill/>
          </a:ln>
        </p:spPr>
      </p:pic>
      <p:sp>
        <p:nvSpPr>
          <p:cNvPr id="216" name="Google Shape;216;p23"/>
          <p:cNvSpPr txBox="1"/>
          <p:nvPr>
            <p:ph type="title"/>
          </p:nvPr>
        </p:nvSpPr>
        <p:spPr>
          <a:xfrm>
            <a:off x="467544" y="116632"/>
            <a:ext cx="8229600" cy="77809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it-IT">
                <a:solidFill>
                  <a:srgbClr val="FF0000"/>
                </a:solidFill>
              </a:rPr>
              <a:t>Bildbetrachtung</a:t>
            </a:r>
            <a:endParaRPr>
              <a:solidFill>
                <a:srgbClr val="FF0000"/>
              </a:solidFill>
            </a:endParaRPr>
          </a:p>
        </p:txBody>
      </p:sp>
      <p:sp>
        <p:nvSpPr>
          <p:cNvPr id="217" name="Google Shape;217;p23"/>
          <p:cNvSpPr txBox="1"/>
          <p:nvPr/>
        </p:nvSpPr>
        <p:spPr>
          <a:xfrm>
            <a:off x="3707904" y="1052736"/>
            <a:ext cx="5436096" cy="6555641"/>
          </a:xfrm>
          <a:prstGeom prst="rect">
            <a:avLst/>
          </a:prstGeom>
          <a:noFill/>
          <a:ln>
            <a:noFill/>
          </a:ln>
        </p:spPr>
        <p:txBody>
          <a:bodyPr anchorCtr="0" anchor="t" bIns="45700" lIns="91425" spcFirstLastPara="1" rIns="91425" wrap="square" tIns="45700">
            <a:spAutoFit/>
          </a:bodyPr>
          <a:lstStyle/>
          <a:p>
            <a:pPr indent="-514350" lvl="0" marL="514350" marR="0" rtl="0" algn="just">
              <a:spcBef>
                <a:spcPts val="0"/>
              </a:spcBef>
              <a:spcAft>
                <a:spcPts val="0"/>
              </a:spcAft>
              <a:buClr>
                <a:schemeClr val="dk1"/>
              </a:buClr>
              <a:buSzPts val="2800"/>
              <a:buFont typeface="Calibri"/>
              <a:buAutoNum type="arabicPeriod"/>
            </a:pPr>
            <a:r>
              <a:rPr b="1" lang="it-IT" sz="2800">
                <a:solidFill>
                  <a:schemeClr val="dk1"/>
                </a:solidFill>
                <a:latin typeface="Calibri"/>
                <a:ea typeface="Calibri"/>
                <a:cs typeface="Calibri"/>
                <a:sym typeface="Calibri"/>
              </a:rPr>
              <a:t>Was seht ihr?</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Wir sehen ein Glasfenster.</a:t>
            </a:r>
            <a:endParaRPr/>
          </a:p>
          <a:p>
            <a:pPr indent="0" lvl="0" marL="0" marR="0" rtl="0" algn="just">
              <a:spcBef>
                <a:spcPts val="0"/>
              </a:spcBef>
              <a:spcAft>
                <a:spcPts val="0"/>
              </a:spcAft>
              <a:buNone/>
            </a:pPr>
            <a:r>
              <a:rPr b="1" lang="it-IT" sz="2800">
                <a:solidFill>
                  <a:schemeClr val="dk1"/>
                </a:solidFill>
                <a:latin typeface="Calibri"/>
                <a:ea typeface="Calibri"/>
                <a:cs typeface="Calibri"/>
                <a:sym typeface="Calibri"/>
              </a:rPr>
              <a:t>2. Welche Farben seht ihr?</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Wir sehen Rot, Blau, Gelb, Orange, Violett…</a:t>
            </a:r>
            <a:endParaRPr/>
          </a:p>
          <a:p>
            <a:pPr indent="0" lvl="0" marL="0" marR="0" rtl="0" algn="just">
              <a:spcBef>
                <a:spcPts val="0"/>
              </a:spcBef>
              <a:spcAft>
                <a:spcPts val="0"/>
              </a:spcAft>
              <a:buNone/>
            </a:pPr>
            <a:r>
              <a:rPr b="1" lang="it-IT" sz="2800">
                <a:solidFill>
                  <a:schemeClr val="dk1"/>
                </a:solidFill>
                <a:latin typeface="Calibri"/>
                <a:ea typeface="Calibri"/>
                <a:cs typeface="Calibri"/>
                <a:sym typeface="Calibri"/>
              </a:rPr>
              <a:t>3. Wie sind die Farben?</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Einige sind hell, andere sind dunkel.</a:t>
            </a:r>
            <a:endParaRPr/>
          </a:p>
          <a:p>
            <a:pPr indent="0" lvl="0" marL="0" marR="0" rtl="0" algn="just">
              <a:spcBef>
                <a:spcPts val="0"/>
              </a:spcBef>
              <a:spcAft>
                <a:spcPts val="0"/>
              </a:spcAft>
              <a:buNone/>
            </a:pPr>
            <a:r>
              <a:rPr b="1" lang="it-IT" sz="2800">
                <a:solidFill>
                  <a:schemeClr val="dk1"/>
                </a:solidFill>
                <a:latin typeface="Calibri"/>
                <a:ea typeface="Calibri"/>
                <a:cs typeface="Calibri"/>
                <a:sym typeface="Calibri"/>
              </a:rPr>
              <a:t>4. Gibt es Komplementärfarbpaare?</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Ja, Blau und Orange, Violett und Gelb.</a:t>
            </a:r>
            <a:endParaRPr/>
          </a:p>
          <a:p>
            <a:pPr indent="0" lvl="0" marL="0" marR="0" rtl="0" algn="just">
              <a:spcBef>
                <a:spcPts val="0"/>
              </a:spcBef>
              <a:spcAft>
                <a:spcPts val="0"/>
              </a:spcAft>
              <a:buNone/>
            </a:pPr>
            <a:r>
              <a:rPr b="1" lang="it-IT" sz="2800">
                <a:solidFill>
                  <a:schemeClr val="dk1"/>
                </a:solidFill>
                <a:latin typeface="Calibri"/>
                <a:ea typeface="Calibri"/>
                <a:cs typeface="Calibri"/>
                <a:sym typeface="Calibri"/>
              </a:rPr>
              <a:t>5. Welche Farben haben die Linien?</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Sie sind schwarz.</a:t>
            </a:r>
            <a:endParaRPr/>
          </a:p>
          <a:p>
            <a:pPr indent="0" lvl="0" marL="0" marR="0" rtl="0" algn="just">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 calcmode="lin" valueType="num">
                                      <p:cBhvr additive="base">
                                        <p:cTn dur="500"/>
                                        <p:tgtEl>
                                          <p:spTgt spid="21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xEl>
                                              <p:pRg end="1" st="1"/>
                                            </p:txEl>
                                          </p:spTgt>
                                        </p:tgtEl>
                                        <p:attrNameLst>
                                          <p:attrName>style.visibility</p:attrName>
                                        </p:attrNameLst>
                                      </p:cBhvr>
                                      <p:to>
                                        <p:strVal val="visible"/>
                                      </p:to>
                                    </p:set>
                                    <p:anim calcmode="lin" valueType="num">
                                      <p:cBhvr additive="base">
                                        <p:cTn dur="500"/>
                                        <p:tgtEl>
                                          <p:spTgt spid="21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xEl>
                                              <p:pRg end="2" st="2"/>
                                            </p:txEl>
                                          </p:spTgt>
                                        </p:tgtEl>
                                        <p:attrNameLst>
                                          <p:attrName>style.visibility</p:attrName>
                                        </p:attrNameLst>
                                      </p:cBhvr>
                                      <p:to>
                                        <p:strVal val="visible"/>
                                      </p:to>
                                    </p:set>
                                    <p:anim calcmode="lin" valueType="num">
                                      <p:cBhvr additive="base">
                                        <p:cTn dur="500"/>
                                        <p:tgtEl>
                                          <p:spTgt spid="21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xEl>
                                              <p:pRg end="3" st="3"/>
                                            </p:txEl>
                                          </p:spTgt>
                                        </p:tgtEl>
                                        <p:attrNameLst>
                                          <p:attrName>style.visibility</p:attrName>
                                        </p:attrNameLst>
                                      </p:cBhvr>
                                      <p:to>
                                        <p:strVal val="visible"/>
                                      </p:to>
                                    </p:set>
                                    <p:anim calcmode="lin" valueType="num">
                                      <p:cBhvr additive="base">
                                        <p:cTn dur="500"/>
                                        <p:tgtEl>
                                          <p:spTgt spid="21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xEl>
                                              <p:pRg end="4" st="4"/>
                                            </p:txEl>
                                          </p:spTgt>
                                        </p:tgtEl>
                                        <p:attrNameLst>
                                          <p:attrName>style.visibility</p:attrName>
                                        </p:attrNameLst>
                                      </p:cBhvr>
                                      <p:to>
                                        <p:strVal val="visible"/>
                                      </p:to>
                                    </p:set>
                                    <p:anim calcmode="lin" valueType="num">
                                      <p:cBhvr additive="base">
                                        <p:cTn dur="500"/>
                                        <p:tgtEl>
                                          <p:spTgt spid="21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xEl>
                                              <p:pRg end="5" st="5"/>
                                            </p:txEl>
                                          </p:spTgt>
                                        </p:tgtEl>
                                        <p:attrNameLst>
                                          <p:attrName>style.visibility</p:attrName>
                                        </p:attrNameLst>
                                      </p:cBhvr>
                                      <p:to>
                                        <p:strVal val="visible"/>
                                      </p:to>
                                    </p:set>
                                    <p:anim calcmode="lin" valueType="num">
                                      <p:cBhvr additive="base">
                                        <p:cTn dur="500"/>
                                        <p:tgtEl>
                                          <p:spTgt spid="21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xEl>
                                              <p:pRg end="6" st="6"/>
                                            </p:txEl>
                                          </p:spTgt>
                                        </p:tgtEl>
                                        <p:attrNameLst>
                                          <p:attrName>style.visibility</p:attrName>
                                        </p:attrNameLst>
                                      </p:cBhvr>
                                      <p:to>
                                        <p:strVal val="visible"/>
                                      </p:to>
                                    </p:set>
                                    <p:anim calcmode="lin" valueType="num">
                                      <p:cBhvr additive="base">
                                        <p:cTn dur="500"/>
                                        <p:tgtEl>
                                          <p:spTgt spid="21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xEl>
                                              <p:pRg end="7" st="7"/>
                                            </p:txEl>
                                          </p:spTgt>
                                        </p:tgtEl>
                                        <p:attrNameLst>
                                          <p:attrName>style.visibility</p:attrName>
                                        </p:attrNameLst>
                                      </p:cBhvr>
                                      <p:to>
                                        <p:strVal val="visible"/>
                                      </p:to>
                                    </p:set>
                                    <p:anim calcmode="lin" valueType="num">
                                      <p:cBhvr additive="base">
                                        <p:cTn dur="500"/>
                                        <p:tgtEl>
                                          <p:spTgt spid="21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xEl>
                                              <p:pRg end="8" st="8"/>
                                            </p:txEl>
                                          </p:spTgt>
                                        </p:tgtEl>
                                        <p:attrNameLst>
                                          <p:attrName>style.visibility</p:attrName>
                                        </p:attrNameLst>
                                      </p:cBhvr>
                                      <p:to>
                                        <p:strVal val="visible"/>
                                      </p:to>
                                    </p:set>
                                    <p:anim calcmode="lin" valueType="num">
                                      <p:cBhvr additive="base">
                                        <p:cTn dur="500"/>
                                        <p:tgtEl>
                                          <p:spTgt spid="21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xEl>
                                              <p:pRg end="9" st="9"/>
                                            </p:txEl>
                                          </p:spTgt>
                                        </p:tgtEl>
                                        <p:attrNameLst>
                                          <p:attrName>style.visibility</p:attrName>
                                        </p:attrNameLst>
                                      </p:cBhvr>
                                      <p:to>
                                        <p:strVal val="visible"/>
                                      </p:to>
                                    </p:set>
                                    <p:anim calcmode="lin" valueType="num">
                                      <p:cBhvr additive="base">
                                        <p:cTn dur="500"/>
                                        <p:tgtEl>
                                          <p:spTgt spid="217">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xEl>
                                              <p:pRg end="10" st="10"/>
                                            </p:txEl>
                                          </p:spTgt>
                                        </p:tgtEl>
                                        <p:attrNameLst>
                                          <p:attrName>style.visibility</p:attrName>
                                        </p:attrNameLst>
                                      </p:cBhvr>
                                      <p:to>
                                        <p:strVal val="visible"/>
                                      </p:to>
                                    </p:set>
                                    <p:anim calcmode="lin" valueType="num">
                                      <p:cBhvr additive="base">
                                        <p:cTn dur="500"/>
                                        <p:tgtEl>
                                          <p:spTgt spid="217">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xEl>
                                              <p:pRg end="11" st="11"/>
                                            </p:txEl>
                                          </p:spTgt>
                                        </p:tgtEl>
                                        <p:attrNameLst>
                                          <p:attrName>style.visibility</p:attrName>
                                        </p:attrNameLst>
                                      </p:cBhvr>
                                      <p:to>
                                        <p:strVal val="visible"/>
                                      </p:to>
                                    </p:set>
                                    <p:anim calcmode="lin" valueType="num">
                                      <p:cBhvr additive="base">
                                        <p:cTn dur="500"/>
                                        <p:tgtEl>
                                          <p:spTgt spid="217">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24"/>
          <p:cNvPicPr preferRelativeResize="0"/>
          <p:nvPr>
            <p:ph idx="1" type="body"/>
          </p:nvPr>
        </p:nvPicPr>
        <p:blipFill rotWithShape="1">
          <a:blip r:embed="rId3">
            <a:alphaModFix/>
          </a:blip>
          <a:srcRect b="13577" l="23170" r="5246" t="14604"/>
          <a:stretch/>
        </p:blipFill>
        <p:spPr>
          <a:xfrm>
            <a:off x="179512" y="448179"/>
            <a:ext cx="4517226" cy="6409821"/>
          </a:xfrm>
          <a:prstGeom prst="rect">
            <a:avLst/>
          </a:prstGeom>
          <a:noFill/>
          <a:ln>
            <a:noFill/>
          </a:ln>
        </p:spPr>
      </p:pic>
      <p:sp>
        <p:nvSpPr>
          <p:cNvPr id="223" name="Google Shape;223;p24"/>
          <p:cNvSpPr txBox="1"/>
          <p:nvPr>
            <p:ph type="title"/>
          </p:nvPr>
        </p:nvSpPr>
        <p:spPr>
          <a:xfrm>
            <a:off x="467544" y="116632"/>
            <a:ext cx="8229600" cy="77809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it-IT">
                <a:solidFill>
                  <a:srgbClr val="FF0000"/>
                </a:solidFill>
              </a:rPr>
              <a:t>Bildbetrachtung</a:t>
            </a:r>
            <a:endParaRPr>
              <a:solidFill>
                <a:srgbClr val="FF0000"/>
              </a:solidFill>
            </a:endParaRPr>
          </a:p>
        </p:txBody>
      </p:sp>
      <p:sp>
        <p:nvSpPr>
          <p:cNvPr id="224" name="Google Shape;224;p24"/>
          <p:cNvSpPr txBox="1"/>
          <p:nvPr/>
        </p:nvSpPr>
        <p:spPr>
          <a:xfrm>
            <a:off x="3688579" y="836712"/>
            <a:ext cx="5436096"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it-IT" sz="2800">
                <a:solidFill>
                  <a:schemeClr val="dk1"/>
                </a:solidFill>
                <a:latin typeface="Calibri"/>
                <a:ea typeface="Calibri"/>
                <a:cs typeface="Calibri"/>
                <a:sym typeface="Calibri"/>
              </a:rPr>
              <a:t>6. Haben alle Linien die gleiche Dicke?</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Nein, einige sind dünn, andere sind dick.</a:t>
            </a:r>
            <a:endParaRPr/>
          </a:p>
          <a:p>
            <a:pPr indent="0" lvl="0" marL="0" marR="0" rtl="0" algn="just">
              <a:spcBef>
                <a:spcPts val="0"/>
              </a:spcBef>
              <a:spcAft>
                <a:spcPts val="0"/>
              </a:spcAft>
              <a:buNone/>
            </a:pPr>
            <a:r>
              <a:rPr b="1" lang="it-IT" sz="2800">
                <a:solidFill>
                  <a:schemeClr val="dk1"/>
                </a:solidFill>
                <a:latin typeface="Calibri"/>
                <a:ea typeface="Calibri"/>
                <a:cs typeface="Calibri"/>
                <a:sym typeface="Calibri"/>
              </a:rPr>
              <a:t>7. Wie sind sie?</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Sie sind gerade (waagrecht, senkrecht und schräg) und krumm.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 calcmode="lin" valueType="num">
                                      <p:cBhvr additive="base">
                                        <p:cTn dur="500"/>
                                        <p:tgtEl>
                                          <p:spTgt spid="22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anim calcmode="lin" valueType="num">
                                      <p:cBhvr additive="base">
                                        <p:cTn dur="500"/>
                                        <p:tgtEl>
                                          <p:spTgt spid="22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4">
                                            <p:txEl>
                                              <p:pRg end="2" st="2"/>
                                            </p:txEl>
                                          </p:spTgt>
                                        </p:tgtEl>
                                        <p:attrNameLst>
                                          <p:attrName>style.visibility</p:attrName>
                                        </p:attrNameLst>
                                      </p:cBhvr>
                                      <p:to>
                                        <p:strVal val="visible"/>
                                      </p:to>
                                    </p:set>
                                    <p:anim calcmode="lin" valueType="num">
                                      <p:cBhvr additive="base">
                                        <p:cTn dur="500"/>
                                        <p:tgtEl>
                                          <p:spTgt spid="22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4">
                                            <p:txEl>
                                              <p:pRg end="3" st="3"/>
                                            </p:txEl>
                                          </p:spTgt>
                                        </p:tgtEl>
                                        <p:attrNameLst>
                                          <p:attrName>style.visibility</p:attrName>
                                        </p:attrNameLst>
                                      </p:cBhvr>
                                      <p:to>
                                        <p:strVal val="visible"/>
                                      </p:to>
                                    </p:set>
                                    <p:anim calcmode="lin" valueType="num">
                                      <p:cBhvr additive="base">
                                        <p:cTn dur="500"/>
                                        <p:tgtEl>
                                          <p:spTgt spid="22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5"/>
          <p:cNvSpPr txBox="1"/>
          <p:nvPr>
            <p:ph type="title"/>
          </p:nvPr>
        </p:nvSpPr>
        <p:spPr>
          <a:xfrm>
            <a:off x="323528" y="116632"/>
            <a:ext cx="8229600" cy="1143000"/>
          </a:xfrm>
          <a:prstGeom prst="rect">
            <a:avLst/>
          </a:prstGeom>
          <a:solidFill>
            <a:srgbClr val="FFFF0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3600"/>
              <a:buFont typeface="Calibri"/>
              <a:buNone/>
            </a:pPr>
            <a:r>
              <a:rPr lang="it-IT" sz="3600">
                <a:solidFill>
                  <a:srgbClr val="FF0000"/>
                </a:solidFill>
              </a:rPr>
              <a:t>Gruppenarbeit: Farbe und Gegenfarbe wohnen in einem Gitter</a:t>
            </a:r>
            <a:endParaRPr sz="3600">
              <a:solidFill>
                <a:srgbClr val="FF0000"/>
              </a:solidFill>
            </a:endParaRPr>
          </a:p>
        </p:txBody>
      </p:sp>
      <p:sp>
        <p:nvSpPr>
          <p:cNvPr id="230" name="Google Shape;230;p25"/>
          <p:cNvSpPr txBox="1"/>
          <p:nvPr>
            <p:ph idx="1" type="body"/>
          </p:nvPr>
        </p:nvSpPr>
        <p:spPr>
          <a:xfrm>
            <a:off x="179512" y="1412776"/>
            <a:ext cx="8784976" cy="5256584"/>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SzPts val="3200"/>
              <a:buNone/>
            </a:pPr>
            <a:r>
              <a:rPr lang="it-IT"/>
              <a:t>Ihr müsst kreativ euer eigenes Gitter in nur zwei Farben (die erste Gruppe Rot-Grün, die zweite Blau-Orange, die dritte Gelb-Violett) gestalten und es spannugsvoll anordnen.  Zuerst müsst ihr ein Gitterraster mit schwarzer Temperafarbe aufmalen. Malt dann die Gitterfelder in den zwei komplementären Farben aus. Dabei müsst ihr viele Farbtöne mischen und Farbe und Gegenfarbe spannend verteilen. Vielleicht gibt es nur ein Gitterfeld, das rot/blau/gelb ist.</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6"/>
          <p:cNvSpPr txBox="1"/>
          <p:nvPr>
            <p:ph idx="1" type="body"/>
          </p:nvPr>
        </p:nvSpPr>
        <p:spPr>
          <a:xfrm>
            <a:off x="107504" y="188641"/>
            <a:ext cx="8784976" cy="1368152"/>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SzPts val="3200"/>
              <a:buNone/>
            </a:pPr>
            <a:r>
              <a:rPr lang="it-IT"/>
              <a:t>Hier ist sind drei Beispiele von Gitterraster und eine fertige Arbeit.</a:t>
            </a:r>
            <a:endParaRPr/>
          </a:p>
        </p:txBody>
      </p:sp>
      <p:pic>
        <p:nvPicPr>
          <p:cNvPr id="236" name="Google Shape;236;p26"/>
          <p:cNvPicPr preferRelativeResize="0"/>
          <p:nvPr/>
        </p:nvPicPr>
        <p:blipFill rotWithShape="1">
          <a:blip r:embed="rId3">
            <a:alphaModFix/>
          </a:blip>
          <a:srcRect b="3654" l="9702" r="6104" t="0"/>
          <a:stretch/>
        </p:blipFill>
        <p:spPr>
          <a:xfrm>
            <a:off x="4631059" y="3581169"/>
            <a:ext cx="4554273" cy="2944175"/>
          </a:xfrm>
          <a:prstGeom prst="rect">
            <a:avLst/>
          </a:prstGeom>
          <a:noFill/>
          <a:ln>
            <a:noFill/>
          </a:ln>
        </p:spPr>
      </p:pic>
      <p:pic>
        <p:nvPicPr>
          <p:cNvPr id="237" name="Google Shape;237;p26"/>
          <p:cNvPicPr preferRelativeResize="0"/>
          <p:nvPr/>
        </p:nvPicPr>
        <p:blipFill rotWithShape="1">
          <a:blip r:embed="rId4">
            <a:alphaModFix/>
          </a:blip>
          <a:srcRect b="16364" l="8569" r="17142" t="10302"/>
          <a:stretch/>
        </p:blipFill>
        <p:spPr>
          <a:xfrm>
            <a:off x="2447764" y="1124744"/>
            <a:ext cx="2376264" cy="3317630"/>
          </a:xfrm>
          <a:prstGeom prst="rect">
            <a:avLst/>
          </a:prstGeom>
          <a:noFill/>
          <a:ln>
            <a:noFill/>
          </a:ln>
        </p:spPr>
      </p:pic>
      <p:pic>
        <p:nvPicPr>
          <p:cNvPr id="238" name="Google Shape;238;p26"/>
          <p:cNvPicPr preferRelativeResize="0"/>
          <p:nvPr/>
        </p:nvPicPr>
        <p:blipFill rotWithShape="1">
          <a:blip r:embed="rId5">
            <a:alphaModFix/>
          </a:blip>
          <a:srcRect b="0" l="0" r="0" t="0"/>
          <a:stretch/>
        </p:blipFill>
        <p:spPr>
          <a:xfrm>
            <a:off x="100813" y="1668517"/>
            <a:ext cx="2376264" cy="3360866"/>
          </a:xfrm>
          <a:prstGeom prst="rect">
            <a:avLst/>
          </a:prstGeom>
          <a:noFill/>
          <a:ln>
            <a:noFill/>
          </a:ln>
        </p:spPr>
      </p:pic>
      <p:pic>
        <p:nvPicPr>
          <p:cNvPr id="239" name="Google Shape;239;p26"/>
          <p:cNvPicPr preferRelativeResize="0"/>
          <p:nvPr/>
        </p:nvPicPr>
        <p:blipFill rotWithShape="1">
          <a:blip r:embed="rId6">
            <a:alphaModFix/>
          </a:blip>
          <a:srcRect b="0" l="0" r="0" t="0"/>
          <a:stretch/>
        </p:blipFill>
        <p:spPr>
          <a:xfrm rot="5400000">
            <a:off x="5217936" y="205002"/>
            <a:ext cx="2701599" cy="3821004"/>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27"/>
          <p:cNvPicPr preferRelativeResize="0"/>
          <p:nvPr/>
        </p:nvPicPr>
        <p:blipFill rotWithShape="1">
          <a:blip r:embed="rId3">
            <a:alphaModFix/>
          </a:blip>
          <a:srcRect b="0" l="0" r="0" t="0"/>
          <a:stretch/>
        </p:blipFill>
        <p:spPr>
          <a:xfrm>
            <a:off x="160898" y="-112335"/>
            <a:ext cx="4915157" cy="6970335"/>
          </a:xfrm>
          <a:prstGeom prst="rect">
            <a:avLst/>
          </a:prstGeom>
          <a:noFill/>
          <a:ln>
            <a:noFill/>
          </a:ln>
        </p:spPr>
      </p:pic>
      <p:sp>
        <p:nvSpPr>
          <p:cNvPr id="245" name="Google Shape;245;p27"/>
          <p:cNvSpPr txBox="1"/>
          <p:nvPr>
            <p:ph type="title"/>
          </p:nvPr>
        </p:nvSpPr>
        <p:spPr>
          <a:xfrm>
            <a:off x="4154760" y="-8059"/>
            <a:ext cx="4989240" cy="864096"/>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3600"/>
              <a:buFont typeface="Calibri"/>
              <a:buNone/>
            </a:pPr>
            <a:r>
              <a:rPr lang="it-IT" sz="3600">
                <a:solidFill>
                  <a:srgbClr val="FF0000"/>
                </a:solidFill>
              </a:rPr>
              <a:t>Redehilfen</a:t>
            </a:r>
            <a:endParaRPr sz="3600">
              <a:solidFill>
                <a:srgbClr val="FF0000"/>
              </a:solidFill>
            </a:endParaRPr>
          </a:p>
        </p:txBody>
      </p:sp>
      <p:sp>
        <p:nvSpPr>
          <p:cNvPr id="246" name="Google Shape;246;p27"/>
          <p:cNvSpPr txBox="1"/>
          <p:nvPr>
            <p:ph idx="1" type="body"/>
          </p:nvPr>
        </p:nvSpPr>
        <p:spPr>
          <a:xfrm>
            <a:off x="3779912" y="764704"/>
            <a:ext cx="5364088" cy="6093296"/>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spcBef>
                <a:spcPts val="0"/>
              </a:spcBef>
              <a:spcAft>
                <a:spcPts val="0"/>
              </a:spcAft>
              <a:buClr>
                <a:schemeClr val="dk1"/>
              </a:buClr>
              <a:buSzPts val="3200"/>
              <a:buChar char="•"/>
            </a:pPr>
            <a:r>
              <a:rPr lang="it-IT"/>
              <a:t>Darf ich das Wasser wechseln?</a:t>
            </a:r>
            <a:endParaRPr/>
          </a:p>
          <a:p>
            <a:pPr indent="-342900" lvl="0" marL="342900" rtl="0" algn="just">
              <a:spcBef>
                <a:spcPts val="640"/>
              </a:spcBef>
              <a:spcAft>
                <a:spcPts val="0"/>
              </a:spcAft>
              <a:buClr>
                <a:schemeClr val="dk1"/>
              </a:buClr>
              <a:buSzPts val="3200"/>
              <a:buChar char="•"/>
            </a:pPr>
            <a:r>
              <a:rPr lang="it-IT"/>
              <a:t>Wir brauchen noch Blau/Rot/Gelb, Schwarz, Weiß.</a:t>
            </a:r>
            <a:endParaRPr/>
          </a:p>
          <a:p>
            <a:pPr indent="-342900" lvl="0" marL="342900" rtl="0" algn="l">
              <a:spcBef>
                <a:spcPts val="640"/>
              </a:spcBef>
              <a:spcAft>
                <a:spcPts val="0"/>
              </a:spcAft>
              <a:buClr>
                <a:schemeClr val="dk1"/>
              </a:buClr>
              <a:buSzPts val="3200"/>
              <a:buChar char="•"/>
            </a:pPr>
            <a:r>
              <a:rPr lang="it-IT"/>
              <a:t> Lehrerin, hilfst du mir bitte?</a:t>
            </a:r>
            <a:endParaRPr/>
          </a:p>
          <a:p>
            <a:pPr indent="-342900" lvl="0" marL="342900" rtl="0" algn="just">
              <a:spcBef>
                <a:spcPts val="640"/>
              </a:spcBef>
              <a:spcAft>
                <a:spcPts val="0"/>
              </a:spcAft>
              <a:buClr>
                <a:schemeClr val="dk1"/>
              </a:buClr>
              <a:buSzPts val="3200"/>
              <a:buChar char="•"/>
            </a:pPr>
            <a:r>
              <a:rPr lang="it-IT"/>
              <a:t>Ist es richtig so?</a:t>
            </a:r>
            <a:endParaRPr/>
          </a:p>
          <a:p>
            <a:pPr indent="-342900" lvl="0" marL="342900" rtl="0" algn="l">
              <a:spcBef>
                <a:spcPts val="640"/>
              </a:spcBef>
              <a:spcAft>
                <a:spcPts val="0"/>
              </a:spcAft>
              <a:buClr>
                <a:schemeClr val="dk1"/>
              </a:buClr>
              <a:buSzPts val="3200"/>
              <a:buChar char="•"/>
            </a:pPr>
            <a:r>
              <a:rPr lang="it-IT"/>
              <a:t>Dein Gitterbild ist schön / toll.</a:t>
            </a:r>
            <a:endParaRPr/>
          </a:p>
          <a:p>
            <a:pPr indent="-342900" lvl="0" marL="342900" rtl="0" algn="l">
              <a:spcBef>
                <a:spcPts val="640"/>
              </a:spcBef>
              <a:spcAft>
                <a:spcPts val="0"/>
              </a:spcAft>
              <a:buClr>
                <a:schemeClr val="dk1"/>
              </a:buClr>
              <a:buSzPts val="3200"/>
              <a:buChar char="•"/>
            </a:pPr>
            <a:r>
              <a:rPr lang="it-IT"/>
              <a:t> Auch dein Gitterbild ist schön.</a:t>
            </a:r>
            <a:endParaRPr/>
          </a:p>
          <a:p>
            <a:pPr indent="-342900" lvl="0" marL="342900" rtl="0" algn="l">
              <a:spcBef>
                <a:spcPts val="640"/>
              </a:spcBef>
              <a:spcAft>
                <a:spcPts val="0"/>
              </a:spcAft>
              <a:buClr>
                <a:schemeClr val="dk1"/>
              </a:buClr>
              <a:buSzPts val="3200"/>
              <a:buChar char="•"/>
            </a:pPr>
            <a:r>
              <a:rPr lang="it-IT"/>
              <a:t>Ich bin fertig!/Wir sind fertig!</a:t>
            </a:r>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a:p>
            <a:pPr indent="-139700" lvl="0" marL="342900" rtl="0" algn="just">
              <a:spcBef>
                <a:spcPts val="640"/>
              </a:spcBef>
              <a:spcAft>
                <a:spcPts val="0"/>
              </a:spcAft>
              <a:buClr>
                <a:schemeClr val="dk1"/>
              </a:buClr>
              <a:buSzPts val="3200"/>
              <a:buNone/>
            </a:pPr>
            <a:r>
              <a:t/>
            </a:r>
            <a:endParaRPr/>
          </a:p>
          <a:p>
            <a:pPr indent="-139700" lvl="0" marL="342900" rtl="0" algn="just">
              <a:spcBef>
                <a:spcPts val="640"/>
              </a:spcBef>
              <a:spcAft>
                <a:spcPts val="0"/>
              </a:spcAft>
              <a:buClr>
                <a:schemeClr val="dk1"/>
              </a:buClr>
              <a:buSzPts val="3200"/>
              <a:buNone/>
            </a:pPr>
            <a:r>
              <a:t/>
            </a:r>
            <a:endParaRPr/>
          </a:p>
          <a:p>
            <a:pPr indent="-139700" lvl="0" marL="342900" rtl="0" algn="just">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8"/>
          <p:cNvSpPr txBox="1"/>
          <p:nvPr>
            <p:ph type="ctrTitle"/>
          </p:nvPr>
        </p:nvSpPr>
        <p:spPr>
          <a:xfrm>
            <a:off x="21169" y="18938"/>
            <a:ext cx="9144000" cy="88978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it-IT">
                <a:solidFill>
                  <a:srgbClr val="FF0000"/>
                </a:solidFill>
              </a:rPr>
              <a:t>Wie?                               Was?</a:t>
            </a:r>
            <a:endParaRPr>
              <a:solidFill>
                <a:srgbClr val="FF0000"/>
              </a:solidFill>
            </a:endParaRPr>
          </a:p>
        </p:txBody>
      </p:sp>
      <p:pic>
        <p:nvPicPr>
          <p:cNvPr id="252" name="Google Shape;252;p28"/>
          <p:cNvPicPr preferRelativeResize="0"/>
          <p:nvPr/>
        </p:nvPicPr>
        <p:blipFill rotWithShape="1">
          <a:blip r:embed="rId3">
            <a:alphaModFix/>
          </a:blip>
          <a:srcRect b="0" l="0" r="0" t="0"/>
          <a:stretch/>
        </p:blipFill>
        <p:spPr>
          <a:xfrm>
            <a:off x="2522333" y="5047483"/>
            <a:ext cx="2149252" cy="139001"/>
          </a:xfrm>
          <a:prstGeom prst="rect">
            <a:avLst/>
          </a:prstGeom>
          <a:noFill/>
          <a:ln>
            <a:noFill/>
          </a:ln>
        </p:spPr>
      </p:pic>
      <p:sp>
        <p:nvSpPr>
          <p:cNvPr id="253" name="Google Shape;253;p28"/>
          <p:cNvSpPr txBox="1"/>
          <p:nvPr/>
        </p:nvSpPr>
        <p:spPr>
          <a:xfrm>
            <a:off x="4671585" y="5373216"/>
            <a:ext cx="422895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000000"/>
                </a:solidFill>
                <a:latin typeface="Calibri"/>
                <a:ea typeface="Calibri"/>
                <a:cs typeface="Calibri"/>
                <a:sym typeface="Calibri"/>
              </a:rPr>
              <a:t>Präsentation des Künstlers und seines Werkes. Bildbetrachtung und Erläuterung der Aufgabe.</a:t>
            </a:r>
            <a:endParaRPr sz="2400">
              <a:solidFill>
                <a:srgbClr val="000000"/>
              </a:solidFill>
              <a:latin typeface="Calibri"/>
              <a:ea typeface="Calibri"/>
              <a:cs typeface="Calibri"/>
              <a:sym typeface="Calibri"/>
            </a:endParaRPr>
          </a:p>
        </p:txBody>
      </p:sp>
      <p:pic>
        <p:nvPicPr>
          <p:cNvPr descr="Stock Illustration - Kids Talking. Fotosearch - Search EPS Clipart, Drawings, Decorative Prints, Illustrations, and Vector Graphics Images" id="254" name="Google Shape;254;p28"/>
          <p:cNvPicPr preferRelativeResize="0"/>
          <p:nvPr/>
        </p:nvPicPr>
        <p:blipFill rotWithShape="1">
          <a:blip r:embed="rId4">
            <a:alphaModFix/>
          </a:blip>
          <a:srcRect b="0" l="0" r="0" t="0"/>
          <a:stretch/>
        </p:blipFill>
        <p:spPr>
          <a:xfrm>
            <a:off x="7497897" y="3415681"/>
            <a:ext cx="1224136" cy="874427"/>
          </a:xfrm>
          <a:prstGeom prst="rect">
            <a:avLst/>
          </a:prstGeom>
          <a:noFill/>
          <a:ln>
            <a:noFill/>
          </a:ln>
        </p:spPr>
      </p:pic>
      <p:pic>
        <p:nvPicPr>
          <p:cNvPr id="255" name="Google Shape;255;p28"/>
          <p:cNvPicPr preferRelativeResize="0"/>
          <p:nvPr/>
        </p:nvPicPr>
        <p:blipFill rotWithShape="1">
          <a:blip r:embed="rId5">
            <a:alphaModFix/>
          </a:blip>
          <a:srcRect b="0" l="0" r="0" t="0"/>
          <a:stretch/>
        </p:blipFill>
        <p:spPr>
          <a:xfrm>
            <a:off x="6304864" y="4368843"/>
            <a:ext cx="1435488" cy="957661"/>
          </a:xfrm>
          <a:prstGeom prst="rect">
            <a:avLst/>
          </a:prstGeom>
          <a:noFill/>
          <a:ln>
            <a:noFill/>
          </a:ln>
        </p:spPr>
      </p:pic>
      <p:pic>
        <p:nvPicPr>
          <p:cNvPr id="256" name="Google Shape;256;p28"/>
          <p:cNvPicPr preferRelativeResize="0"/>
          <p:nvPr/>
        </p:nvPicPr>
        <p:blipFill rotWithShape="1">
          <a:blip r:embed="rId6">
            <a:alphaModFix/>
          </a:blip>
          <a:srcRect b="0" l="0" r="0" t="0"/>
          <a:stretch/>
        </p:blipFill>
        <p:spPr>
          <a:xfrm>
            <a:off x="4788024" y="3821822"/>
            <a:ext cx="984312" cy="1360731"/>
          </a:xfrm>
          <a:prstGeom prst="rect">
            <a:avLst/>
          </a:prstGeom>
          <a:noFill/>
          <a:ln>
            <a:noFill/>
          </a:ln>
        </p:spPr>
      </p:pic>
      <p:pic>
        <p:nvPicPr>
          <p:cNvPr id="257" name="Google Shape;257;p28"/>
          <p:cNvPicPr preferRelativeResize="0"/>
          <p:nvPr/>
        </p:nvPicPr>
        <p:blipFill rotWithShape="1">
          <a:blip r:embed="rId7">
            <a:alphaModFix/>
          </a:blip>
          <a:srcRect b="0" l="0" r="0" t="0"/>
          <a:stretch/>
        </p:blipFill>
        <p:spPr>
          <a:xfrm>
            <a:off x="5868144" y="3353535"/>
            <a:ext cx="1379929" cy="936573"/>
          </a:xfrm>
          <a:prstGeom prst="rect">
            <a:avLst/>
          </a:prstGeom>
          <a:noFill/>
          <a:ln>
            <a:noFill/>
          </a:ln>
        </p:spPr>
      </p:pic>
      <p:pic>
        <p:nvPicPr>
          <p:cNvPr id="258" name="Google Shape;258;p28"/>
          <p:cNvPicPr preferRelativeResize="0"/>
          <p:nvPr/>
        </p:nvPicPr>
        <p:blipFill rotWithShape="1">
          <a:blip r:embed="rId8">
            <a:alphaModFix/>
          </a:blip>
          <a:srcRect b="62942" l="11020" r="10283" t="3030"/>
          <a:stretch/>
        </p:blipFill>
        <p:spPr>
          <a:xfrm>
            <a:off x="574347" y="4512723"/>
            <a:ext cx="1930961" cy="1180891"/>
          </a:xfrm>
          <a:prstGeom prst="rect">
            <a:avLst/>
          </a:prstGeom>
          <a:noFill/>
          <a:ln>
            <a:noFill/>
          </a:ln>
        </p:spPr>
      </p:pic>
      <p:pic>
        <p:nvPicPr>
          <p:cNvPr id="259" name="Google Shape;259;p28"/>
          <p:cNvPicPr preferRelativeResize="0"/>
          <p:nvPr/>
        </p:nvPicPr>
        <p:blipFill rotWithShape="1">
          <a:blip r:embed="rId8">
            <a:alphaModFix/>
          </a:blip>
          <a:srcRect b="62942" l="11020" r="10283" t="3030"/>
          <a:stretch/>
        </p:blipFill>
        <p:spPr>
          <a:xfrm>
            <a:off x="667511" y="1004288"/>
            <a:ext cx="1930961" cy="1180891"/>
          </a:xfrm>
          <a:prstGeom prst="rect">
            <a:avLst/>
          </a:prstGeom>
          <a:noFill/>
          <a:ln>
            <a:noFill/>
          </a:ln>
        </p:spPr>
      </p:pic>
      <p:pic>
        <p:nvPicPr>
          <p:cNvPr id="260" name="Google Shape;260;p28"/>
          <p:cNvPicPr preferRelativeResize="0"/>
          <p:nvPr/>
        </p:nvPicPr>
        <p:blipFill rotWithShape="1">
          <a:blip r:embed="rId3">
            <a:alphaModFix/>
          </a:blip>
          <a:srcRect b="0" l="0" r="0" t="0"/>
          <a:stretch/>
        </p:blipFill>
        <p:spPr>
          <a:xfrm>
            <a:off x="2771800" y="1525232"/>
            <a:ext cx="2149252" cy="139001"/>
          </a:xfrm>
          <a:prstGeom prst="rect">
            <a:avLst/>
          </a:prstGeom>
          <a:noFill/>
          <a:ln>
            <a:noFill/>
          </a:ln>
        </p:spPr>
      </p:pic>
      <p:sp>
        <p:nvSpPr>
          <p:cNvPr id="261" name="Google Shape;261;p28"/>
          <p:cNvSpPr txBox="1"/>
          <p:nvPr/>
        </p:nvSpPr>
        <p:spPr>
          <a:xfrm>
            <a:off x="4910968" y="2167693"/>
            <a:ext cx="414013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000000"/>
                </a:solidFill>
                <a:latin typeface="Calibri"/>
                <a:ea typeface="Calibri"/>
                <a:cs typeface="Calibri"/>
                <a:sym typeface="Calibri"/>
              </a:rPr>
              <a:t>Präsentation der Gitterbilder und Reflexion </a:t>
            </a:r>
            <a:endParaRPr sz="2400">
              <a:solidFill>
                <a:srgbClr val="000000"/>
              </a:solidFill>
              <a:latin typeface="Calibri"/>
              <a:ea typeface="Calibri"/>
              <a:cs typeface="Calibri"/>
              <a:sym typeface="Calibri"/>
            </a:endParaRPr>
          </a:p>
        </p:txBody>
      </p:sp>
      <p:pic>
        <p:nvPicPr>
          <p:cNvPr id="262" name="Google Shape;262;p28"/>
          <p:cNvPicPr preferRelativeResize="0"/>
          <p:nvPr/>
        </p:nvPicPr>
        <p:blipFill rotWithShape="1">
          <a:blip r:embed="rId9">
            <a:alphaModFix/>
          </a:blip>
          <a:srcRect b="0" l="0" r="0" t="0"/>
          <a:stretch/>
        </p:blipFill>
        <p:spPr>
          <a:xfrm>
            <a:off x="5123682" y="1020096"/>
            <a:ext cx="1366002" cy="1010272"/>
          </a:xfrm>
          <a:prstGeom prst="rect">
            <a:avLst/>
          </a:prstGeom>
          <a:noFill/>
          <a:ln>
            <a:noFill/>
          </a:ln>
        </p:spPr>
      </p:pic>
      <p:pic>
        <p:nvPicPr>
          <p:cNvPr descr="Stock Illustration - Kids Talking. Fotosearch - Search EPS Clipart, Drawings, Decorative Prints, Illustrations, and Vector Graphics Images" id="263" name="Google Shape;263;p28"/>
          <p:cNvPicPr preferRelativeResize="0"/>
          <p:nvPr/>
        </p:nvPicPr>
        <p:blipFill rotWithShape="1">
          <a:blip r:embed="rId10">
            <a:alphaModFix/>
          </a:blip>
          <a:srcRect b="0" l="0" r="0" t="0"/>
          <a:stretch/>
        </p:blipFill>
        <p:spPr>
          <a:xfrm>
            <a:off x="6786062" y="1020096"/>
            <a:ext cx="1423670" cy="1103139"/>
          </a:xfrm>
          <a:prstGeom prst="rect">
            <a:avLst/>
          </a:prstGeom>
          <a:noFill/>
          <a:ln>
            <a:noFill/>
          </a:ln>
        </p:spPr>
      </p:pic>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p:tgtEl>
                                          <p:spTgt spid="2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500"/>
                                        <p:tgtEl>
                                          <p:spTgt spid="2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500"/>
                                        <p:tgtEl>
                                          <p:spTgt spid="2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500"/>
                                        <p:tgtEl>
                                          <p:spTgt spid="2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500"/>
                                        <p:tgtEl>
                                          <p:spTgt spid="2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9"/>
          <p:cNvSpPr txBox="1"/>
          <p:nvPr>
            <p:ph type="ctrTitle"/>
          </p:nvPr>
        </p:nvSpPr>
        <p:spPr>
          <a:xfrm>
            <a:off x="-42352" y="25385"/>
            <a:ext cx="9144000" cy="88978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it-IT">
                <a:solidFill>
                  <a:srgbClr val="FF0000"/>
                </a:solidFill>
              </a:rPr>
              <a:t>Wie?                                  Was?</a:t>
            </a:r>
            <a:endParaRPr>
              <a:solidFill>
                <a:srgbClr val="FF0000"/>
              </a:solidFill>
            </a:endParaRPr>
          </a:p>
        </p:txBody>
      </p:sp>
      <p:pic>
        <p:nvPicPr>
          <p:cNvPr descr="http://www.informatikerin.ch/ePortfolio/BqkNbMyEkcGxJAbV_Images/BqkNbMyEkcGxJAbV_5.png" id="269" name="Google Shape;269;p29"/>
          <p:cNvPicPr preferRelativeResize="0"/>
          <p:nvPr/>
        </p:nvPicPr>
        <p:blipFill rotWithShape="1">
          <a:blip r:embed="rId3">
            <a:alphaModFix/>
          </a:blip>
          <a:srcRect b="0" l="0" r="0" t="0"/>
          <a:stretch/>
        </p:blipFill>
        <p:spPr>
          <a:xfrm>
            <a:off x="899592" y="1268760"/>
            <a:ext cx="1662301" cy="1483965"/>
          </a:xfrm>
          <a:prstGeom prst="rect">
            <a:avLst/>
          </a:prstGeom>
          <a:noFill/>
          <a:ln>
            <a:noFill/>
          </a:ln>
        </p:spPr>
      </p:pic>
      <p:sp>
        <p:nvSpPr>
          <p:cNvPr id="270" name="Google Shape;270;p29"/>
          <p:cNvSpPr txBox="1"/>
          <p:nvPr/>
        </p:nvSpPr>
        <p:spPr>
          <a:xfrm>
            <a:off x="4660384" y="2752725"/>
            <a:ext cx="422895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000000"/>
                </a:solidFill>
                <a:latin typeface="Calibri"/>
                <a:ea typeface="Calibri"/>
                <a:cs typeface="Calibri"/>
                <a:sym typeface="Calibri"/>
              </a:rPr>
              <a:t>Gruppenarbeit. Den eigenen Goldfisch malen</a:t>
            </a:r>
            <a:endParaRPr sz="2400">
              <a:solidFill>
                <a:srgbClr val="000000"/>
              </a:solidFill>
              <a:latin typeface="Calibri"/>
              <a:ea typeface="Calibri"/>
              <a:cs typeface="Calibri"/>
              <a:sym typeface="Calibri"/>
            </a:endParaRPr>
          </a:p>
        </p:txBody>
      </p:sp>
      <p:pic>
        <p:nvPicPr>
          <p:cNvPr id="271" name="Google Shape;271;p29"/>
          <p:cNvPicPr preferRelativeResize="0"/>
          <p:nvPr/>
        </p:nvPicPr>
        <p:blipFill rotWithShape="1">
          <a:blip r:embed="rId4">
            <a:alphaModFix/>
          </a:blip>
          <a:srcRect b="0" l="0" r="0" t="0"/>
          <a:stretch/>
        </p:blipFill>
        <p:spPr>
          <a:xfrm>
            <a:off x="5406709" y="1124744"/>
            <a:ext cx="1368152" cy="1359076"/>
          </a:xfrm>
          <a:prstGeom prst="rect">
            <a:avLst/>
          </a:prstGeom>
          <a:noFill/>
          <a:ln>
            <a:noFill/>
          </a:ln>
        </p:spPr>
      </p:pic>
      <p:pic>
        <p:nvPicPr>
          <p:cNvPr id="272" name="Google Shape;272;p29"/>
          <p:cNvPicPr preferRelativeResize="0"/>
          <p:nvPr/>
        </p:nvPicPr>
        <p:blipFill rotWithShape="1">
          <a:blip r:embed="rId5">
            <a:alphaModFix/>
          </a:blip>
          <a:srcRect b="0" l="0" r="0" t="0"/>
          <a:stretch/>
        </p:blipFill>
        <p:spPr>
          <a:xfrm>
            <a:off x="2923406" y="1940892"/>
            <a:ext cx="2152650" cy="139700"/>
          </a:xfrm>
          <a:prstGeom prst="rect">
            <a:avLst/>
          </a:prstGeom>
          <a:noFill/>
          <a:ln>
            <a:noFill/>
          </a:ln>
        </p:spPr>
      </p:pic>
      <p:pic>
        <p:nvPicPr>
          <p:cNvPr id="273" name="Google Shape;273;p29"/>
          <p:cNvPicPr preferRelativeResize="0"/>
          <p:nvPr/>
        </p:nvPicPr>
        <p:blipFill rotWithShape="1">
          <a:blip r:embed="rId6">
            <a:alphaModFix/>
          </a:blip>
          <a:srcRect b="0" l="0" r="0" t="0"/>
          <a:stretch/>
        </p:blipFill>
        <p:spPr>
          <a:xfrm>
            <a:off x="7092280" y="1245394"/>
            <a:ext cx="1377950" cy="938213"/>
          </a:xfrm>
          <a:prstGeom prst="rect">
            <a:avLst/>
          </a:prstGeom>
          <a:noFill/>
          <a:ln>
            <a:noFill/>
          </a:ln>
        </p:spPr>
      </p:pic>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500"/>
                                        <p:tgtEl>
                                          <p:spTgt spid="2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500"/>
                                        <p:tgtEl>
                                          <p:spTgt spid="2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500"/>
                                        <p:tgtEl>
                                          <p:spTgt spid="2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500"/>
                                        <p:tgtEl>
                                          <p:spTgt spid="2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500"/>
                                        <p:tgtEl>
                                          <p:spTgt spid="27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0"/>
          <p:cNvSpPr txBox="1"/>
          <p:nvPr>
            <p:ph type="title"/>
          </p:nvPr>
        </p:nvSpPr>
        <p:spPr>
          <a:xfrm>
            <a:off x="457200" y="274638"/>
            <a:ext cx="8229600" cy="994122"/>
          </a:xfrm>
          <a:prstGeom prst="rect">
            <a:avLst/>
          </a:prstGeom>
          <a:solidFill>
            <a:srgbClr val="FFFF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it-IT">
                <a:solidFill>
                  <a:srgbClr val="FF0000"/>
                </a:solidFill>
              </a:rPr>
              <a:t>Präsentation und Reflexion</a:t>
            </a:r>
            <a:endParaRPr>
              <a:solidFill>
                <a:srgbClr val="FF0000"/>
              </a:solidFill>
            </a:endParaRPr>
          </a:p>
        </p:txBody>
      </p:sp>
      <p:sp>
        <p:nvSpPr>
          <p:cNvPr id="279" name="Google Shape;279;p30"/>
          <p:cNvSpPr txBox="1"/>
          <p:nvPr>
            <p:ph idx="1" type="body"/>
          </p:nvPr>
        </p:nvSpPr>
        <p:spPr>
          <a:xfrm>
            <a:off x="107504" y="1412776"/>
            <a:ext cx="8856984" cy="5301208"/>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2800"/>
              <a:buFont typeface="Calibri"/>
              <a:buAutoNum type="arabicPeriod"/>
            </a:pPr>
            <a:r>
              <a:rPr b="1" lang="it-IT" sz="2800">
                <a:latin typeface="Century Gothic"/>
                <a:ea typeface="Century Gothic"/>
                <a:cs typeface="Century Gothic"/>
                <a:sym typeface="Century Gothic"/>
              </a:rPr>
              <a:t>Welche Bilder sind gleich/ähnlich?</a:t>
            </a:r>
            <a:endParaRPr/>
          </a:p>
          <a:p>
            <a:pPr indent="0" lvl="0" marL="0" rtl="0" algn="just">
              <a:spcBef>
                <a:spcPts val="560"/>
              </a:spcBef>
              <a:spcAft>
                <a:spcPts val="0"/>
              </a:spcAft>
              <a:buClr>
                <a:schemeClr val="dk1"/>
              </a:buClr>
              <a:buSzPts val="2800"/>
              <a:buNone/>
            </a:pPr>
            <a:r>
              <a:rPr lang="it-IT" sz="2800">
                <a:latin typeface="Century Gothic"/>
                <a:ea typeface="Century Gothic"/>
                <a:cs typeface="Century Gothic"/>
                <a:sym typeface="Century Gothic"/>
              </a:rPr>
              <a:t>Das, das….</a:t>
            </a:r>
            <a:endParaRPr sz="2800"/>
          </a:p>
          <a:p>
            <a:pPr indent="0" lvl="0" marL="0" rtl="0" algn="just">
              <a:spcBef>
                <a:spcPts val="1560"/>
              </a:spcBef>
              <a:spcAft>
                <a:spcPts val="0"/>
              </a:spcAft>
              <a:buClr>
                <a:schemeClr val="dk1"/>
              </a:buClr>
              <a:buSzPts val="2800"/>
              <a:buNone/>
            </a:pPr>
            <a:r>
              <a:rPr b="1" lang="it-IT" sz="2800">
                <a:latin typeface="Century Gothic"/>
                <a:ea typeface="Century Gothic"/>
                <a:cs typeface="Century Gothic"/>
                <a:sym typeface="Century Gothic"/>
              </a:rPr>
              <a:t>2.Welche Bilder sind gegesätzlich/verschieden?</a:t>
            </a:r>
            <a:endParaRPr/>
          </a:p>
          <a:p>
            <a:pPr indent="0" lvl="0" marL="0" rtl="0" algn="just">
              <a:spcBef>
                <a:spcPts val="560"/>
              </a:spcBef>
              <a:spcAft>
                <a:spcPts val="0"/>
              </a:spcAft>
              <a:buClr>
                <a:schemeClr val="dk1"/>
              </a:buClr>
              <a:buSzPts val="2800"/>
              <a:buNone/>
            </a:pPr>
            <a:r>
              <a:rPr lang="it-IT" sz="2800">
                <a:latin typeface="Century Gothic"/>
                <a:ea typeface="Century Gothic"/>
                <a:cs typeface="Century Gothic"/>
                <a:sym typeface="Century Gothic"/>
              </a:rPr>
              <a:t>Das, das…</a:t>
            </a:r>
            <a:endParaRPr/>
          </a:p>
          <a:p>
            <a:pPr indent="0" lvl="0" marL="0" rtl="0" algn="just">
              <a:spcBef>
                <a:spcPts val="1560"/>
              </a:spcBef>
              <a:spcAft>
                <a:spcPts val="0"/>
              </a:spcAft>
              <a:buClr>
                <a:schemeClr val="dk1"/>
              </a:buClr>
              <a:buSzPts val="2800"/>
              <a:buNone/>
            </a:pPr>
            <a:r>
              <a:rPr b="1" lang="it-IT" sz="2800">
                <a:latin typeface="Century Gothic"/>
                <a:ea typeface="Century Gothic"/>
                <a:cs typeface="Century Gothic"/>
                <a:sym typeface="Century Gothic"/>
              </a:rPr>
              <a:t>3. Welche Bilder sind ordentlich gemalt?</a:t>
            </a:r>
            <a:endParaRPr/>
          </a:p>
          <a:p>
            <a:pPr indent="0" lvl="0" marL="0" rtl="0" algn="just">
              <a:spcBef>
                <a:spcPts val="1560"/>
              </a:spcBef>
              <a:spcAft>
                <a:spcPts val="0"/>
              </a:spcAft>
              <a:buClr>
                <a:srgbClr val="000000"/>
              </a:buClr>
              <a:buSzPts val="2800"/>
              <a:buNone/>
            </a:pPr>
            <a:r>
              <a:rPr lang="it-IT" sz="2800">
                <a:solidFill>
                  <a:srgbClr val="000000"/>
                </a:solidFill>
                <a:latin typeface="Century Gothic"/>
                <a:ea typeface="Century Gothic"/>
                <a:cs typeface="Century Gothic"/>
                <a:sym typeface="Century Gothic"/>
              </a:rPr>
              <a:t>Das, das…</a:t>
            </a:r>
            <a:endParaRPr/>
          </a:p>
          <a:p>
            <a:pPr indent="0" lvl="0" marL="0" rtl="0" algn="just">
              <a:spcBef>
                <a:spcPts val="1560"/>
              </a:spcBef>
              <a:spcAft>
                <a:spcPts val="0"/>
              </a:spcAft>
              <a:buClr>
                <a:srgbClr val="000000"/>
              </a:buClr>
              <a:buSzPts val="2800"/>
              <a:buNone/>
            </a:pPr>
            <a:r>
              <a:rPr b="1" lang="it-IT" sz="2800">
                <a:solidFill>
                  <a:srgbClr val="000000"/>
                </a:solidFill>
                <a:latin typeface="Century Gothic"/>
                <a:ea typeface="Century Gothic"/>
                <a:cs typeface="Century Gothic"/>
                <a:sym typeface="Century Gothic"/>
              </a:rPr>
              <a:t>4. Wo sind Farbe und Gegenfarbe spannend verteilt?</a:t>
            </a:r>
            <a:endParaRPr/>
          </a:p>
          <a:p>
            <a:pPr indent="0" lvl="0" marL="0" rtl="0" algn="just">
              <a:lnSpc>
                <a:spcPct val="150000"/>
              </a:lnSpc>
              <a:spcBef>
                <a:spcPts val="560"/>
              </a:spcBef>
              <a:spcAft>
                <a:spcPts val="0"/>
              </a:spcAft>
              <a:buClr>
                <a:srgbClr val="000000"/>
              </a:buClr>
              <a:buSzPts val="2800"/>
              <a:buNone/>
            </a:pPr>
            <a:r>
              <a:rPr lang="it-IT" sz="2800">
                <a:solidFill>
                  <a:srgbClr val="000000"/>
                </a:solidFill>
              </a:rPr>
              <a:t>Hier</a:t>
            </a:r>
            <a:r>
              <a:rPr lang="it-IT" sz="2800">
                <a:solidFill>
                  <a:srgbClr val="000000"/>
                </a:solidFill>
                <a:latin typeface="Times New Roman"/>
                <a:ea typeface="Times New Roman"/>
                <a:cs typeface="Times New Roman"/>
                <a:sym typeface="Times New Roman"/>
              </a:rPr>
              <a:t>…</a:t>
            </a:r>
            <a:endParaRPr/>
          </a:p>
          <a:p>
            <a:pPr indent="0" lvl="0" marL="0" rtl="0" algn="just">
              <a:spcBef>
                <a:spcPts val="640"/>
              </a:spcBef>
              <a:spcAft>
                <a:spcPts val="0"/>
              </a:spcAft>
              <a:buClr>
                <a:schemeClr val="dk1"/>
              </a:buClr>
              <a:buSzPts val="3200"/>
              <a:buNone/>
            </a:pPr>
            <a:r>
              <a:t/>
            </a:r>
            <a:endParaRPr>
              <a:solidFill>
                <a:srgbClr val="000000"/>
              </a:solidFill>
              <a:latin typeface="Century Gothic"/>
              <a:ea typeface="Century Gothic"/>
              <a:cs typeface="Century Gothic"/>
              <a:sym typeface="Century Gothic"/>
            </a:endParaRPr>
          </a:p>
          <a:p>
            <a:pPr indent="0" lvl="0" marL="0" rtl="0" algn="just">
              <a:spcBef>
                <a:spcPts val="1640"/>
              </a:spcBef>
              <a:spcAft>
                <a:spcPts val="0"/>
              </a:spcAft>
              <a:buClr>
                <a:schemeClr val="dk1"/>
              </a:buClr>
              <a:buSzPts val="3200"/>
              <a:buNone/>
            </a:pPr>
            <a:r>
              <a:t/>
            </a:r>
            <a:endParaRPr b="1"/>
          </a:p>
          <a:p>
            <a:pPr indent="0" lvl="0" marL="0" rtl="0" algn="just">
              <a:lnSpc>
                <a:spcPct val="150000"/>
              </a:lnSpc>
              <a:spcBef>
                <a:spcPts val="1640"/>
              </a:spcBef>
              <a:spcAft>
                <a:spcPts val="0"/>
              </a:spcAft>
              <a:buClr>
                <a:schemeClr val="dk1"/>
              </a:buClr>
              <a:buSzPts val="3200"/>
              <a:buNone/>
            </a:pPr>
            <a:r>
              <a:t/>
            </a:r>
            <a:endParaRPr b="1"/>
          </a:p>
          <a:p>
            <a:pPr indent="-139700" lvl="0" marL="342900" rtl="0" algn="l">
              <a:spcBef>
                <a:spcPts val="640"/>
              </a:spcBef>
              <a:spcAft>
                <a:spcPts val="0"/>
              </a:spcAft>
              <a:buClr>
                <a:schemeClr val="dk1"/>
              </a:buClr>
              <a:buSzPts val="3200"/>
              <a:buNone/>
            </a:pPr>
            <a:r>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animEffect filter="fade" transition="in">
                                      <p:cBhvr>
                                        <p:cTn dur="500"/>
                                        <p:tgtEl>
                                          <p:spTgt spid="2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1" st="1"/>
                                            </p:txEl>
                                          </p:spTgt>
                                        </p:tgtEl>
                                        <p:attrNameLst>
                                          <p:attrName>style.visibility</p:attrName>
                                        </p:attrNameLst>
                                      </p:cBhvr>
                                      <p:to>
                                        <p:strVal val="visible"/>
                                      </p:to>
                                    </p:set>
                                    <p:animEffect filter="fade" transition="in">
                                      <p:cBhvr>
                                        <p:cTn dur="500"/>
                                        <p:tgtEl>
                                          <p:spTgt spid="2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2" st="2"/>
                                            </p:txEl>
                                          </p:spTgt>
                                        </p:tgtEl>
                                        <p:attrNameLst>
                                          <p:attrName>style.visibility</p:attrName>
                                        </p:attrNameLst>
                                      </p:cBhvr>
                                      <p:to>
                                        <p:strVal val="visible"/>
                                      </p:to>
                                    </p:set>
                                    <p:animEffect filter="fade" transition="in">
                                      <p:cBhvr>
                                        <p:cTn dur="500"/>
                                        <p:tgtEl>
                                          <p:spTgt spid="2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3" st="3"/>
                                            </p:txEl>
                                          </p:spTgt>
                                        </p:tgtEl>
                                        <p:attrNameLst>
                                          <p:attrName>style.visibility</p:attrName>
                                        </p:attrNameLst>
                                      </p:cBhvr>
                                      <p:to>
                                        <p:strVal val="visible"/>
                                      </p:to>
                                    </p:set>
                                    <p:animEffect filter="fade" transition="in">
                                      <p:cBhvr>
                                        <p:cTn dur="500"/>
                                        <p:tgtEl>
                                          <p:spTgt spid="2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4" st="4"/>
                                            </p:txEl>
                                          </p:spTgt>
                                        </p:tgtEl>
                                        <p:attrNameLst>
                                          <p:attrName>style.visibility</p:attrName>
                                        </p:attrNameLst>
                                      </p:cBhvr>
                                      <p:to>
                                        <p:strVal val="visible"/>
                                      </p:to>
                                    </p:set>
                                    <p:animEffect filter="fade" transition="in">
                                      <p:cBhvr>
                                        <p:cTn dur="500"/>
                                        <p:tgtEl>
                                          <p:spTgt spid="27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5" st="5"/>
                                            </p:txEl>
                                          </p:spTgt>
                                        </p:tgtEl>
                                        <p:attrNameLst>
                                          <p:attrName>style.visibility</p:attrName>
                                        </p:attrNameLst>
                                      </p:cBhvr>
                                      <p:to>
                                        <p:strVal val="visible"/>
                                      </p:to>
                                    </p:set>
                                    <p:animEffect filter="fade" transition="in">
                                      <p:cBhvr>
                                        <p:cTn dur="500"/>
                                        <p:tgtEl>
                                          <p:spTgt spid="27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6" st="6"/>
                                            </p:txEl>
                                          </p:spTgt>
                                        </p:tgtEl>
                                        <p:attrNameLst>
                                          <p:attrName>style.visibility</p:attrName>
                                        </p:attrNameLst>
                                      </p:cBhvr>
                                      <p:to>
                                        <p:strVal val="visible"/>
                                      </p:to>
                                    </p:set>
                                    <p:animEffect filter="fade" transition="in">
                                      <p:cBhvr>
                                        <p:cTn dur="500"/>
                                        <p:tgtEl>
                                          <p:spTgt spid="27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7" st="7"/>
                                            </p:txEl>
                                          </p:spTgt>
                                        </p:tgtEl>
                                        <p:attrNameLst>
                                          <p:attrName>style.visibility</p:attrName>
                                        </p:attrNameLst>
                                      </p:cBhvr>
                                      <p:to>
                                        <p:strVal val="visible"/>
                                      </p:to>
                                    </p:set>
                                    <p:animEffect filter="fade" transition="in">
                                      <p:cBhvr>
                                        <p:cTn dur="500"/>
                                        <p:tgtEl>
                                          <p:spTgt spid="27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8" st="8"/>
                                            </p:txEl>
                                          </p:spTgt>
                                        </p:tgtEl>
                                        <p:attrNameLst>
                                          <p:attrName>style.visibility</p:attrName>
                                        </p:attrNameLst>
                                      </p:cBhvr>
                                      <p:to>
                                        <p:strVal val="visible"/>
                                      </p:to>
                                    </p:set>
                                    <p:animEffect filter="fade" transition="in">
                                      <p:cBhvr>
                                        <p:cTn dur="500"/>
                                        <p:tgtEl>
                                          <p:spTgt spid="27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9" st="9"/>
                                            </p:txEl>
                                          </p:spTgt>
                                        </p:tgtEl>
                                        <p:attrNameLst>
                                          <p:attrName>style.visibility</p:attrName>
                                        </p:attrNameLst>
                                      </p:cBhvr>
                                      <p:to>
                                        <p:strVal val="visible"/>
                                      </p:to>
                                    </p:set>
                                    <p:animEffect filter="fade" transition="in">
                                      <p:cBhvr>
                                        <p:cTn dur="500"/>
                                        <p:tgtEl>
                                          <p:spTgt spid="27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10" st="10"/>
                                            </p:txEl>
                                          </p:spTgt>
                                        </p:tgtEl>
                                        <p:attrNameLst>
                                          <p:attrName>style.visibility</p:attrName>
                                        </p:attrNameLst>
                                      </p:cBhvr>
                                      <p:to>
                                        <p:strVal val="visible"/>
                                      </p:to>
                                    </p:set>
                                    <p:animEffect filter="fade" transition="in">
                                      <p:cBhvr>
                                        <p:cTn dur="500"/>
                                        <p:tgtEl>
                                          <p:spTgt spid="27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11" st="11"/>
                                            </p:txEl>
                                          </p:spTgt>
                                        </p:tgtEl>
                                        <p:attrNameLst>
                                          <p:attrName>style.visibility</p:attrName>
                                        </p:attrNameLst>
                                      </p:cBhvr>
                                      <p:to>
                                        <p:strVal val="visible"/>
                                      </p:to>
                                    </p:set>
                                    <p:animEffect filter="fade" transition="in">
                                      <p:cBhvr>
                                        <p:cTn dur="500"/>
                                        <p:tgtEl>
                                          <p:spTgt spid="279">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1"/>
          <p:cNvSpPr txBox="1"/>
          <p:nvPr>
            <p:ph type="title"/>
          </p:nvPr>
        </p:nvSpPr>
        <p:spPr>
          <a:xfrm>
            <a:off x="3889415" y="45303"/>
            <a:ext cx="5266928" cy="95947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it-IT" sz="4000">
                <a:solidFill>
                  <a:srgbClr val="FF0000"/>
                </a:solidFill>
              </a:rPr>
              <a:t>Paul Klee</a:t>
            </a:r>
            <a:endParaRPr sz="4000">
              <a:solidFill>
                <a:srgbClr val="FF0000"/>
              </a:solidFill>
            </a:endParaRPr>
          </a:p>
        </p:txBody>
      </p:sp>
      <p:sp>
        <p:nvSpPr>
          <p:cNvPr id="285" name="Google Shape;285;p31"/>
          <p:cNvSpPr txBox="1"/>
          <p:nvPr>
            <p:ph idx="1" type="body"/>
          </p:nvPr>
        </p:nvSpPr>
        <p:spPr>
          <a:xfrm>
            <a:off x="4211960" y="692696"/>
            <a:ext cx="4932040" cy="6165304"/>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800"/>
              <a:buNone/>
            </a:pPr>
            <a:r>
              <a:rPr lang="it-IT" sz="2800"/>
              <a:t>Paul Klee wurde 1879 in der Schweiz geboren. Seine Eltern waren Musiker und er spielte sehr gut Flöte. Nach dem Abitur 1898 studierte er gegen den Wunsch seiner Eltern in München Kunst. 1906 heiratete er die Pianistin Lily Stumpf und ein Jahr später kam sein Sohn Felix zur Welt. Er unterrichtete am Bauhaus in Weimar, einer bekannten Künstlerschule.</a:t>
            </a:r>
            <a:endParaRPr/>
          </a:p>
          <a:p>
            <a:pPr indent="0" lvl="0" marL="0" rtl="0" algn="just">
              <a:spcBef>
                <a:spcPts val="560"/>
              </a:spcBef>
              <a:spcAft>
                <a:spcPts val="0"/>
              </a:spcAft>
              <a:buClr>
                <a:schemeClr val="dk1"/>
              </a:buClr>
              <a:buSzPts val="2800"/>
              <a:buNone/>
            </a:pPr>
            <a:r>
              <a:rPr lang="it-IT" sz="2800"/>
              <a:t>Paul Klee gehörte zur Künstlergruppe „Der Blaue</a:t>
            </a:r>
            <a:endParaRPr sz="2800"/>
          </a:p>
        </p:txBody>
      </p:sp>
      <p:pic>
        <p:nvPicPr>
          <p:cNvPr id="286" name="Google Shape;286;p31"/>
          <p:cNvPicPr preferRelativeResize="0"/>
          <p:nvPr/>
        </p:nvPicPr>
        <p:blipFill rotWithShape="1">
          <a:blip r:embed="rId3">
            <a:alphaModFix/>
          </a:blip>
          <a:srcRect b="0" l="0" r="0" t="0"/>
          <a:stretch/>
        </p:blipFill>
        <p:spPr>
          <a:xfrm>
            <a:off x="0" y="476672"/>
            <a:ext cx="4211960" cy="5834042"/>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4"/>
          <p:cNvSpPr txBox="1"/>
          <p:nvPr>
            <p:ph type="title"/>
          </p:nvPr>
        </p:nvSpPr>
        <p:spPr>
          <a:xfrm>
            <a:off x="0" y="14988"/>
            <a:ext cx="9144000" cy="605700"/>
          </a:xfrm>
          <a:prstGeom prst="rect">
            <a:avLst/>
          </a:prstGeom>
          <a:solidFill>
            <a:srgbClr val="FFFF00"/>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1" lang="it-IT">
                <a:solidFill>
                  <a:srgbClr val="FF0000"/>
                </a:solidFill>
              </a:rPr>
              <a:t>Farbexperiment</a:t>
            </a:r>
            <a:endParaRPr b="1">
              <a:solidFill>
                <a:srgbClr val="FF0000"/>
              </a:solidFill>
            </a:endParaRPr>
          </a:p>
        </p:txBody>
      </p:sp>
      <p:sp>
        <p:nvSpPr>
          <p:cNvPr id="112" name="Google Shape;112;p14"/>
          <p:cNvSpPr txBox="1"/>
          <p:nvPr>
            <p:ph idx="1" type="body"/>
          </p:nvPr>
        </p:nvSpPr>
        <p:spPr>
          <a:xfrm>
            <a:off x="-8574" y="652829"/>
            <a:ext cx="9144000" cy="5661248"/>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2800"/>
              <a:buNone/>
            </a:pPr>
            <a:r>
              <a:rPr lang="it-IT" sz="2800"/>
              <a:t>Auf den drei Gruppentischen sind weiße und rote, weiße und blaue, weiße und gelbe Blätter und drei Farbenpaare. Ihr müsst: </a:t>
            </a:r>
            <a:endParaRPr/>
          </a:p>
          <a:p>
            <a:pPr indent="-514350" lvl="0" marL="514350" rtl="0" algn="just">
              <a:spcBef>
                <a:spcPts val="640"/>
              </a:spcBef>
              <a:spcAft>
                <a:spcPts val="0"/>
              </a:spcAft>
              <a:buClr>
                <a:schemeClr val="dk1"/>
              </a:buClr>
              <a:buSzPts val="3200"/>
              <a:buAutoNum type="arabicPeriod"/>
            </a:pPr>
            <a:r>
              <a:rPr lang="it-IT"/>
              <a:t>das rote / blaue / gelbe Blatt vor das große weißes Blatt halten;</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rPr lang="it-IT"/>
              <a:t>2. die Mitte des roten/gelben /blauen Blattes ca. 1 Minute lang fixieren;</a:t>
            </a:r>
            <a:endParaRPr/>
          </a:p>
        </p:txBody>
      </p:sp>
      <p:pic>
        <p:nvPicPr>
          <p:cNvPr id="113" name="Google Shape;113;p14"/>
          <p:cNvPicPr preferRelativeResize="0"/>
          <p:nvPr/>
        </p:nvPicPr>
        <p:blipFill rotWithShape="1">
          <a:blip r:embed="rId3">
            <a:alphaModFix/>
          </a:blip>
          <a:srcRect b="0" l="0" r="0" t="0"/>
          <a:stretch/>
        </p:blipFill>
        <p:spPr>
          <a:xfrm>
            <a:off x="333820" y="2763149"/>
            <a:ext cx="2734337" cy="1821551"/>
          </a:xfrm>
          <a:prstGeom prst="rect">
            <a:avLst/>
          </a:prstGeom>
          <a:noFill/>
          <a:ln>
            <a:noFill/>
          </a:ln>
        </p:spPr>
      </p:pic>
      <p:pic>
        <p:nvPicPr>
          <p:cNvPr id="114" name="Google Shape;114;p14"/>
          <p:cNvPicPr preferRelativeResize="0"/>
          <p:nvPr/>
        </p:nvPicPr>
        <p:blipFill rotWithShape="1">
          <a:blip r:embed="rId4">
            <a:alphaModFix/>
          </a:blip>
          <a:srcRect b="0" l="0" r="0" t="0"/>
          <a:stretch/>
        </p:blipFill>
        <p:spPr>
          <a:xfrm>
            <a:off x="1036530" y="3213073"/>
            <a:ext cx="1092028" cy="921702"/>
          </a:xfrm>
          <a:prstGeom prst="rect">
            <a:avLst/>
          </a:prstGeom>
          <a:noFill/>
          <a:ln>
            <a:noFill/>
          </a:ln>
        </p:spPr>
      </p:pic>
      <p:pic>
        <p:nvPicPr>
          <p:cNvPr id="115" name="Google Shape;115;p14"/>
          <p:cNvPicPr preferRelativeResize="0"/>
          <p:nvPr/>
        </p:nvPicPr>
        <p:blipFill rotWithShape="1">
          <a:blip r:embed="rId5">
            <a:alphaModFix/>
          </a:blip>
          <a:srcRect b="0" l="0" r="0" t="0"/>
          <a:stretch/>
        </p:blipFill>
        <p:spPr>
          <a:xfrm>
            <a:off x="6228184" y="2774870"/>
            <a:ext cx="2736850" cy="1816100"/>
          </a:xfrm>
          <a:prstGeom prst="rect">
            <a:avLst/>
          </a:prstGeom>
          <a:noFill/>
          <a:ln>
            <a:noFill/>
          </a:ln>
        </p:spPr>
      </p:pic>
      <p:pic>
        <p:nvPicPr>
          <p:cNvPr id="116" name="Google Shape;116;p14"/>
          <p:cNvPicPr preferRelativeResize="0"/>
          <p:nvPr/>
        </p:nvPicPr>
        <p:blipFill rotWithShape="1">
          <a:blip r:embed="rId5">
            <a:alphaModFix/>
          </a:blip>
          <a:srcRect b="0" l="0" r="0" t="0"/>
          <a:stretch/>
        </p:blipFill>
        <p:spPr>
          <a:xfrm>
            <a:off x="3275856" y="2762794"/>
            <a:ext cx="2736850" cy="1816100"/>
          </a:xfrm>
          <a:prstGeom prst="rect">
            <a:avLst/>
          </a:prstGeom>
          <a:noFill/>
          <a:ln>
            <a:noFill/>
          </a:ln>
        </p:spPr>
      </p:pic>
      <p:pic>
        <p:nvPicPr>
          <p:cNvPr id="117" name="Google Shape;117;p14"/>
          <p:cNvPicPr preferRelativeResize="0"/>
          <p:nvPr/>
        </p:nvPicPr>
        <p:blipFill rotWithShape="1">
          <a:blip r:embed="rId6">
            <a:alphaModFix/>
          </a:blip>
          <a:srcRect b="0" l="0" r="0" t="0"/>
          <a:stretch/>
        </p:blipFill>
        <p:spPr>
          <a:xfrm>
            <a:off x="3966573" y="3106131"/>
            <a:ext cx="1152127" cy="997802"/>
          </a:xfrm>
          <a:prstGeom prst="rect">
            <a:avLst/>
          </a:prstGeom>
          <a:noFill/>
          <a:ln>
            <a:noFill/>
          </a:ln>
        </p:spPr>
      </p:pic>
      <p:pic>
        <p:nvPicPr>
          <p:cNvPr id="118" name="Google Shape;118;p14"/>
          <p:cNvPicPr preferRelativeResize="0"/>
          <p:nvPr/>
        </p:nvPicPr>
        <p:blipFill rotWithShape="1">
          <a:blip r:embed="rId7">
            <a:alphaModFix/>
          </a:blip>
          <a:srcRect b="0" l="0" r="0" t="0"/>
          <a:stretch/>
        </p:blipFill>
        <p:spPr>
          <a:xfrm>
            <a:off x="7011784" y="3170621"/>
            <a:ext cx="1169649" cy="933312"/>
          </a:xfrm>
          <a:prstGeom prst="rect">
            <a:avLst/>
          </a:prstGeom>
          <a:noFill/>
          <a:ln>
            <a:noFill/>
          </a:ln>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2"/>
          <p:cNvSpPr txBox="1"/>
          <p:nvPr>
            <p:ph idx="1" type="body"/>
          </p:nvPr>
        </p:nvSpPr>
        <p:spPr>
          <a:xfrm>
            <a:off x="4211960" y="508166"/>
            <a:ext cx="4932040" cy="6021288"/>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800"/>
              <a:buNone/>
            </a:pPr>
            <a:r>
              <a:rPr lang="it-IT" sz="2800"/>
              <a:t>Reiter“. Die Künstler dieser Gruppe stellten nicht die Wirklichkeit dar und versuchten Phantasie und Gefühle auf ihren Bildern darzustellen. Den Nationalsozialisten in Deutschland gefielen Klees Bilder nicht. Deshalb musste er 1933 Deutschland verlassen. Klee kehrte in die Schweiz zurück und malte noch viele Bilder. </a:t>
            </a:r>
            <a:endParaRPr sz="2800"/>
          </a:p>
        </p:txBody>
      </p:sp>
      <p:pic>
        <p:nvPicPr>
          <p:cNvPr id="292" name="Google Shape;292;p32"/>
          <p:cNvPicPr preferRelativeResize="0"/>
          <p:nvPr/>
        </p:nvPicPr>
        <p:blipFill rotWithShape="1">
          <a:blip r:embed="rId3">
            <a:alphaModFix/>
          </a:blip>
          <a:srcRect b="0" l="0" r="0" t="0"/>
          <a:stretch/>
        </p:blipFill>
        <p:spPr>
          <a:xfrm>
            <a:off x="0" y="476672"/>
            <a:ext cx="4211960" cy="5834042"/>
          </a:xfrm>
          <a:prstGeom prst="rect">
            <a:avLst/>
          </a:prstGeom>
          <a:noFill/>
          <a:ln>
            <a:noFill/>
          </a:ln>
        </p:spPr>
      </p:pic>
    </p:spTree>
  </p:cSld>
  <p:clrMapOvr>
    <a:masterClrMapping/>
  </p:clrMapOvr>
  <mc:AlternateContent>
    <mc:Choice Requires="p14">
      <p:transition spd="slow" p14:dur="900">
        <p:fade thruBlk="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ph type="title"/>
          </p:nvPr>
        </p:nvSpPr>
        <p:spPr>
          <a:xfrm>
            <a:off x="31851" y="27296"/>
            <a:ext cx="9112149" cy="1143000"/>
          </a:xfrm>
          <a:prstGeom prst="rect">
            <a:avLst/>
          </a:prstGeom>
          <a:solidFill>
            <a:srgbClr val="FFFF00"/>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entury Gothic"/>
              <a:buNone/>
            </a:pPr>
            <a:r>
              <a:rPr b="1" lang="it-IT" sz="4000">
                <a:solidFill>
                  <a:srgbClr val="FF0000"/>
                </a:solidFill>
                <a:latin typeface="Century Gothic"/>
                <a:ea typeface="Century Gothic"/>
                <a:cs typeface="Century Gothic"/>
                <a:sym typeface="Century Gothic"/>
              </a:rPr>
              <a:t>«Der Goldfisch» </a:t>
            </a:r>
            <a:br>
              <a:rPr b="1" lang="it-IT" sz="4000">
                <a:solidFill>
                  <a:srgbClr val="FF0000"/>
                </a:solidFill>
                <a:latin typeface="Century Gothic"/>
                <a:ea typeface="Century Gothic"/>
                <a:cs typeface="Century Gothic"/>
                <a:sym typeface="Century Gothic"/>
              </a:rPr>
            </a:br>
            <a:r>
              <a:rPr b="1" lang="it-IT" sz="4000">
                <a:solidFill>
                  <a:srgbClr val="FF0000"/>
                </a:solidFill>
                <a:latin typeface="Century Gothic"/>
                <a:ea typeface="Century Gothic"/>
                <a:cs typeface="Century Gothic"/>
                <a:sym typeface="Century Gothic"/>
              </a:rPr>
              <a:t>Bildbetrachtung</a:t>
            </a:r>
            <a:endParaRPr b="1" sz="4000">
              <a:solidFill>
                <a:srgbClr val="FF0000"/>
              </a:solidFill>
              <a:latin typeface="Century Gothic"/>
              <a:ea typeface="Century Gothic"/>
              <a:cs typeface="Century Gothic"/>
              <a:sym typeface="Century Gothic"/>
            </a:endParaRPr>
          </a:p>
        </p:txBody>
      </p:sp>
      <p:pic>
        <p:nvPicPr>
          <p:cNvPr id="298" name="Google Shape;298;p33"/>
          <p:cNvPicPr preferRelativeResize="0"/>
          <p:nvPr>
            <p:ph idx="1" type="body"/>
          </p:nvPr>
        </p:nvPicPr>
        <p:blipFill rotWithShape="1">
          <a:blip r:embed="rId3">
            <a:alphaModFix/>
          </a:blip>
          <a:srcRect b="0" l="0" r="0" t="0"/>
          <a:stretch/>
        </p:blipFill>
        <p:spPr>
          <a:xfrm>
            <a:off x="31851" y="1259624"/>
            <a:ext cx="5954796" cy="4041584"/>
          </a:xfrm>
          <a:prstGeom prst="rect">
            <a:avLst/>
          </a:prstGeom>
          <a:noFill/>
          <a:ln>
            <a:noFill/>
          </a:ln>
        </p:spPr>
      </p:pic>
      <p:sp>
        <p:nvSpPr>
          <p:cNvPr id="299" name="Google Shape;299;p33"/>
          <p:cNvSpPr txBox="1"/>
          <p:nvPr/>
        </p:nvSpPr>
        <p:spPr>
          <a:xfrm>
            <a:off x="31850" y="5301208"/>
            <a:ext cx="4612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Calibri"/>
                <a:ea typeface="Calibri"/>
                <a:cs typeface="Calibri"/>
                <a:sym typeface="Calibri"/>
              </a:rPr>
              <a:t>Paul Klee: „Der Goldfisch“, 1925</a:t>
            </a:r>
            <a:endParaRPr sz="2400">
              <a:solidFill>
                <a:schemeClr val="dk1"/>
              </a:solidFill>
              <a:latin typeface="Calibri"/>
              <a:ea typeface="Calibri"/>
              <a:cs typeface="Calibri"/>
              <a:sym typeface="Calibri"/>
            </a:endParaRPr>
          </a:p>
        </p:txBody>
      </p:sp>
      <p:sp>
        <p:nvSpPr>
          <p:cNvPr id="300" name="Google Shape;300;p33"/>
          <p:cNvSpPr txBox="1"/>
          <p:nvPr/>
        </p:nvSpPr>
        <p:spPr>
          <a:xfrm>
            <a:off x="6012160" y="1196752"/>
            <a:ext cx="3024336" cy="5394234"/>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000"/>
              <a:buFont typeface="Calibri"/>
              <a:buAutoNum type="arabicPeriod"/>
            </a:pPr>
            <a:r>
              <a:rPr b="1" lang="it-IT" sz="2000">
                <a:solidFill>
                  <a:schemeClr val="dk1"/>
                </a:solidFill>
                <a:latin typeface="Century Gothic"/>
                <a:ea typeface="Century Gothic"/>
                <a:cs typeface="Century Gothic"/>
                <a:sym typeface="Century Gothic"/>
              </a:rPr>
              <a:t>Was seht ihr?</a:t>
            </a:r>
            <a:endParaRPr/>
          </a:p>
          <a:p>
            <a:pPr indent="0" lvl="0" marL="0" marR="0" rtl="0" algn="just">
              <a:spcBef>
                <a:spcPts val="0"/>
              </a:spcBef>
              <a:spcAft>
                <a:spcPts val="0"/>
              </a:spcAft>
              <a:buNone/>
            </a:pPr>
            <a:r>
              <a:rPr lang="it-IT" sz="2000">
                <a:solidFill>
                  <a:schemeClr val="dk1"/>
                </a:solidFill>
                <a:latin typeface="Century Gothic"/>
                <a:ea typeface="Century Gothic"/>
                <a:cs typeface="Century Gothic"/>
                <a:sym typeface="Century Gothic"/>
              </a:rPr>
              <a:t>Wir sehen Fische und Wasserpflanzen. </a:t>
            </a:r>
            <a:endParaRPr sz="2000">
              <a:solidFill>
                <a:schemeClr val="dk1"/>
              </a:solidFill>
              <a:latin typeface="Calibri"/>
              <a:ea typeface="Calibri"/>
              <a:cs typeface="Calibri"/>
              <a:sym typeface="Calibri"/>
            </a:endParaRPr>
          </a:p>
          <a:p>
            <a:pPr indent="0" lvl="0" marL="0" marR="0" rtl="0" algn="just">
              <a:spcBef>
                <a:spcPts val="1000"/>
              </a:spcBef>
              <a:spcAft>
                <a:spcPts val="0"/>
              </a:spcAft>
              <a:buNone/>
            </a:pPr>
            <a:r>
              <a:rPr b="1" lang="it-IT" sz="2000">
                <a:solidFill>
                  <a:schemeClr val="dk1"/>
                </a:solidFill>
                <a:latin typeface="Century Gothic"/>
                <a:ea typeface="Century Gothic"/>
                <a:cs typeface="Century Gothic"/>
                <a:sym typeface="Century Gothic"/>
              </a:rPr>
              <a:t>2. Was ist los auf dem Bild?</a:t>
            </a:r>
            <a:endParaRPr/>
          </a:p>
          <a:p>
            <a:pPr indent="0" lvl="0" marL="0" marR="0" rtl="0" algn="just">
              <a:lnSpc>
                <a:spcPct val="150000"/>
              </a:lnSpc>
              <a:spcBef>
                <a:spcPts val="0"/>
              </a:spcBef>
              <a:spcAft>
                <a:spcPts val="0"/>
              </a:spcAft>
              <a:buNone/>
            </a:pPr>
            <a:r>
              <a:rPr lang="it-IT" sz="2000">
                <a:solidFill>
                  <a:schemeClr val="dk1"/>
                </a:solidFill>
                <a:latin typeface="Century Gothic"/>
                <a:ea typeface="Century Gothic"/>
                <a:cs typeface="Century Gothic"/>
                <a:sym typeface="Century Gothic"/>
              </a:rPr>
              <a:t>In der Mitte ist ein Fisch. Er ist groß und gelb mit großen orangen Augen und orangen Flossen. Die anderen Fische sind an den Ecken. Sie sind klein violett und rot. </a:t>
            </a:r>
            <a:endParaRPr sz="2000">
              <a:solidFill>
                <a:schemeClr val="dk1"/>
              </a:solidFill>
              <a:latin typeface="Century Gothic"/>
              <a:ea typeface="Century Gothic"/>
              <a:cs typeface="Century Gothic"/>
              <a:sym typeface="Century Gothic"/>
            </a:endParaRPr>
          </a:p>
        </p:txBody>
      </p:sp>
    </p:spTree>
  </p:cSld>
  <p:clrMapOvr>
    <a:masterClrMapping/>
  </p:clrMapOvr>
  <mc:AlternateContent>
    <mc:Choice Requires="p14">
      <p:transition spd="slow" p14:dur="3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animEffect filter="fade" transition="in">
                                      <p:cBhvr>
                                        <p:cTn dur="1000"/>
                                        <p:tgtEl>
                                          <p:spTgt spid="3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1" st="1"/>
                                            </p:txEl>
                                          </p:spTgt>
                                        </p:tgtEl>
                                        <p:attrNameLst>
                                          <p:attrName>style.visibility</p:attrName>
                                        </p:attrNameLst>
                                      </p:cBhvr>
                                      <p:to>
                                        <p:strVal val="visible"/>
                                      </p:to>
                                    </p:set>
                                    <p:animEffect filter="fade" transition="in">
                                      <p:cBhvr>
                                        <p:cTn dur="1000"/>
                                        <p:tgtEl>
                                          <p:spTgt spid="3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2" st="2"/>
                                            </p:txEl>
                                          </p:spTgt>
                                        </p:tgtEl>
                                        <p:attrNameLst>
                                          <p:attrName>style.visibility</p:attrName>
                                        </p:attrNameLst>
                                      </p:cBhvr>
                                      <p:to>
                                        <p:strVal val="visible"/>
                                      </p:to>
                                    </p:set>
                                    <p:animEffect filter="fade" transition="in">
                                      <p:cBhvr>
                                        <p:cTn dur="1000"/>
                                        <p:tgtEl>
                                          <p:spTgt spid="3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3" st="3"/>
                                            </p:txEl>
                                          </p:spTgt>
                                        </p:tgtEl>
                                        <p:attrNameLst>
                                          <p:attrName>style.visibility</p:attrName>
                                        </p:attrNameLst>
                                      </p:cBhvr>
                                      <p:to>
                                        <p:strVal val="visible"/>
                                      </p:to>
                                    </p:set>
                                    <p:animEffect filter="fade" transition="in">
                                      <p:cBhvr>
                                        <p:cTn dur="1000"/>
                                        <p:tgtEl>
                                          <p:spTgt spid="30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ph idx="1" type="body"/>
          </p:nvPr>
        </p:nvSpPr>
        <p:spPr>
          <a:xfrm>
            <a:off x="6156176" y="50522"/>
            <a:ext cx="2987824" cy="6644972"/>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110000"/>
              </a:lnSpc>
              <a:spcBef>
                <a:spcPts val="0"/>
              </a:spcBef>
              <a:spcAft>
                <a:spcPts val="0"/>
              </a:spcAft>
              <a:buClr>
                <a:srgbClr val="000000"/>
              </a:buClr>
              <a:buSzPts val="1800"/>
              <a:buNone/>
            </a:pPr>
            <a:r>
              <a:rPr b="1" lang="it-IT" sz="1800">
                <a:solidFill>
                  <a:srgbClr val="000000"/>
                </a:solidFill>
                <a:latin typeface="Century Gothic"/>
                <a:ea typeface="Century Gothic"/>
                <a:cs typeface="Century Gothic"/>
                <a:sym typeface="Century Gothic"/>
              </a:rPr>
              <a:t>3</a:t>
            </a:r>
            <a:r>
              <a:rPr b="1" lang="it-IT" sz="2000">
                <a:solidFill>
                  <a:srgbClr val="000000"/>
                </a:solidFill>
                <a:latin typeface="Century Gothic"/>
                <a:ea typeface="Century Gothic"/>
                <a:cs typeface="Century Gothic"/>
                <a:sym typeface="Century Gothic"/>
              </a:rPr>
              <a:t>. Wohin schwimmen die kleinen Fische?</a:t>
            </a:r>
            <a:endParaRPr/>
          </a:p>
          <a:p>
            <a:pPr indent="0" lvl="0" marL="0" rtl="0" algn="just">
              <a:lnSpc>
                <a:spcPct val="110000"/>
              </a:lnSpc>
              <a:spcBef>
                <a:spcPts val="1000"/>
              </a:spcBef>
              <a:spcAft>
                <a:spcPts val="0"/>
              </a:spcAft>
              <a:buClr>
                <a:srgbClr val="000000"/>
              </a:buClr>
              <a:buSzPts val="2000"/>
              <a:buNone/>
            </a:pPr>
            <a:r>
              <a:rPr lang="it-IT" sz="2000">
                <a:solidFill>
                  <a:srgbClr val="000000"/>
                </a:solidFill>
                <a:latin typeface="Century Gothic"/>
                <a:ea typeface="Century Gothic"/>
                <a:cs typeface="Century Gothic"/>
                <a:sym typeface="Century Gothic"/>
              </a:rPr>
              <a:t>Sie flüchten.</a:t>
            </a:r>
            <a:endParaRPr/>
          </a:p>
          <a:p>
            <a:pPr indent="0" lvl="0" marL="0" rtl="0" algn="just">
              <a:lnSpc>
                <a:spcPct val="150000"/>
              </a:lnSpc>
              <a:spcBef>
                <a:spcPts val="1000"/>
              </a:spcBef>
              <a:spcAft>
                <a:spcPts val="0"/>
              </a:spcAft>
              <a:buClr>
                <a:srgbClr val="000000"/>
              </a:buClr>
              <a:buSzPts val="2000"/>
              <a:buNone/>
            </a:pPr>
            <a:r>
              <a:rPr b="1" lang="it-IT" sz="2000">
                <a:solidFill>
                  <a:srgbClr val="000000"/>
                </a:solidFill>
                <a:latin typeface="Century Gothic"/>
                <a:ea typeface="Century Gothic"/>
                <a:cs typeface="Century Gothic"/>
                <a:sym typeface="Century Gothic"/>
              </a:rPr>
              <a:t>4. Welche Farben verwendet Klee für sein Bild? </a:t>
            </a:r>
            <a:endParaRPr b="1" sz="2000">
              <a:solidFill>
                <a:srgbClr val="000000"/>
              </a:solidFill>
              <a:latin typeface="Century Gothic"/>
              <a:ea typeface="Century Gothic"/>
              <a:cs typeface="Century Gothic"/>
              <a:sym typeface="Century Gothic"/>
            </a:endParaRPr>
          </a:p>
          <a:p>
            <a:pPr indent="0" lvl="0" marL="0" rtl="0" algn="just">
              <a:lnSpc>
                <a:spcPct val="150000"/>
              </a:lnSpc>
              <a:spcBef>
                <a:spcPts val="400"/>
              </a:spcBef>
              <a:spcAft>
                <a:spcPts val="0"/>
              </a:spcAft>
              <a:buClr>
                <a:schemeClr val="dk1"/>
              </a:buClr>
              <a:buSzPts val="2000"/>
              <a:buNone/>
            </a:pPr>
            <a:r>
              <a:rPr lang="it-IT" sz="2000">
                <a:latin typeface="Century Gothic"/>
                <a:ea typeface="Century Gothic"/>
                <a:cs typeface="Century Gothic"/>
                <a:sym typeface="Century Gothic"/>
              </a:rPr>
              <a:t>Er verwendet viel Schwarz und einige bunte Farben: Gelb, Orange, Rot, Violett, Hellblau…</a:t>
            </a:r>
            <a:endParaRPr/>
          </a:p>
          <a:p>
            <a:pPr indent="0" lvl="0" marL="0" rtl="0" algn="just">
              <a:lnSpc>
                <a:spcPct val="150000"/>
              </a:lnSpc>
              <a:spcBef>
                <a:spcPts val="1400"/>
              </a:spcBef>
              <a:spcAft>
                <a:spcPts val="0"/>
              </a:spcAft>
              <a:buClr>
                <a:schemeClr val="dk1"/>
              </a:buClr>
              <a:buSzPts val="2000"/>
              <a:buNone/>
            </a:pPr>
            <a:r>
              <a:rPr b="1" lang="it-IT" sz="2000">
                <a:latin typeface="Century Gothic"/>
                <a:ea typeface="Century Gothic"/>
                <a:cs typeface="Century Gothic"/>
                <a:sym typeface="Century Gothic"/>
              </a:rPr>
              <a:t>5. </a:t>
            </a:r>
            <a:r>
              <a:rPr b="1" lang="it-IT" sz="2000">
                <a:solidFill>
                  <a:srgbClr val="000000"/>
                </a:solidFill>
                <a:latin typeface="Century Gothic"/>
                <a:ea typeface="Century Gothic"/>
                <a:cs typeface="Century Gothic"/>
                <a:sym typeface="Century Gothic"/>
              </a:rPr>
              <a:t>Welches Gefühl vermittelt das Bild „der Goldfisch“? </a:t>
            </a:r>
            <a:endParaRPr b="1" sz="2000"/>
          </a:p>
          <a:p>
            <a:pPr indent="0" lvl="0" marL="0" rtl="0" algn="just">
              <a:lnSpc>
                <a:spcPct val="150000"/>
              </a:lnSpc>
              <a:spcBef>
                <a:spcPts val="1000"/>
              </a:spcBef>
              <a:spcAft>
                <a:spcPts val="0"/>
              </a:spcAft>
              <a:buClr>
                <a:schemeClr val="dk1"/>
              </a:buClr>
              <a:buSzPts val="2000"/>
              <a:buNone/>
            </a:pPr>
            <a:r>
              <a:t/>
            </a:r>
            <a:endParaRPr b="1" sz="2000">
              <a:solidFill>
                <a:srgbClr val="000000"/>
              </a:solidFill>
            </a:endParaRPr>
          </a:p>
          <a:p>
            <a:pPr indent="-139700" lvl="0" marL="342900" rtl="0" algn="l">
              <a:spcBef>
                <a:spcPts val="640"/>
              </a:spcBef>
              <a:spcAft>
                <a:spcPts val="0"/>
              </a:spcAft>
              <a:buClr>
                <a:schemeClr val="dk1"/>
              </a:buClr>
              <a:buSzPts val="3200"/>
              <a:buNone/>
            </a:pPr>
            <a:r>
              <a:t/>
            </a:r>
            <a:endParaRPr/>
          </a:p>
        </p:txBody>
      </p:sp>
      <p:pic>
        <p:nvPicPr>
          <p:cNvPr id="306" name="Google Shape;306;p34"/>
          <p:cNvPicPr preferRelativeResize="0"/>
          <p:nvPr/>
        </p:nvPicPr>
        <p:blipFill rotWithShape="1">
          <a:blip r:embed="rId3">
            <a:alphaModFix/>
          </a:blip>
          <a:srcRect b="0" l="0" r="0" t="0"/>
          <a:stretch/>
        </p:blipFill>
        <p:spPr>
          <a:xfrm>
            <a:off x="33798" y="50522"/>
            <a:ext cx="6122378" cy="4154471"/>
          </a:xfrm>
          <a:prstGeom prst="rect">
            <a:avLst/>
          </a:prstGeom>
          <a:noFill/>
          <a:ln>
            <a:noFill/>
          </a:ln>
        </p:spPr>
      </p:pic>
      <p:sp>
        <p:nvSpPr>
          <p:cNvPr id="307" name="Google Shape;307;p34"/>
          <p:cNvSpPr txBox="1"/>
          <p:nvPr/>
        </p:nvSpPr>
        <p:spPr>
          <a:xfrm>
            <a:off x="47321" y="4797152"/>
            <a:ext cx="5820823" cy="18143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000">
                <a:solidFill>
                  <a:srgbClr val="000000"/>
                </a:solidFill>
                <a:latin typeface="Century Gothic"/>
                <a:ea typeface="Century Gothic"/>
                <a:cs typeface="Century Gothic"/>
                <a:sym typeface="Century Gothic"/>
              </a:rPr>
              <a:t>Es vermittelt Angst.</a:t>
            </a:r>
            <a:endParaRPr sz="2000">
              <a:solidFill>
                <a:srgbClr val="000000"/>
              </a:solidFill>
              <a:latin typeface="Century Gothic"/>
              <a:ea typeface="Century Gothic"/>
              <a:cs typeface="Century Gothic"/>
              <a:sym typeface="Century Gothic"/>
            </a:endParaRPr>
          </a:p>
          <a:p>
            <a:pPr indent="0" lvl="0" marL="0" marR="0" rtl="0" algn="just">
              <a:spcBef>
                <a:spcPts val="1000"/>
              </a:spcBef>
              <a:spcAft>
                <a:spcPts val="0"/>
              </a:spcAft>
              <a:buNone/>
            </a:pPr>
            <a:r>
              <a:rPr b="1" lang="it-IT" sz="2000">
                <a:solidFill>
                  <a:srgbClr val="000000"/>
                </a:solidFill>
                <a:latin typeface="Century Gothic"/>
                <a:ea typeface="Century Gothic"/>
                <a:cs typeface="Century Gothic"/>
                <a:sym typeface="Century Gothic"/>
              </a:rPr>
              <a:t>6. Welche Wirkung hat die Hintergrundfarbe?</a:t>
            </a:r>
            <a:endParaRPr/>
          </a:p>
          <a:p>
            <a:pPr indent="0" lvl="0" marL="0" marR="0" rtl="0" algn="just">
              <a:spcBef>
                <a:spcPts val="1000"/>
              </a:spcBef>
              <a:spcAft>
                <a:spcPts val="0"/>
              </a:spcAft>
              <a:buNone/>
            </a:pPr>
            <a:r>
              <a:rPr lang="it-IT" sz="2000">
                <a:solidFill>
                  <a:schemeClr val="dk1"/>
                </a:solidFill>
                <a:latin typeface="Century Gothic"/>
                <a:ea typeface="Century Gothic"/>
                <a:cs typeface="Century Gothic"/>
                <a:sym typeface="Century Gothic"/>
              </a:rPr>
              <a:t>Die Hintergrundfarbe wirkt bedrohlich.</a:t>
            </a:r>
            <a:endParaRPr sz="1200">
              <a:solidFill>
                <a:schemeClr val="dk1"/>
              </a:solidFill>
              <a:latin typeface="Calibri"/>
              <a:ea typeface="Calibri"/>
              <a:cs typeface="Calibri"/>
              <a:sym typeface="Calibri"/>
            </a:endParaRPr>
          </a:p>
          <a:p>
            <a:pPr indent="0" lvl="0" marL="0" marR="0" rtl="0" algn="just">
              <a:lnSpc>
                <a:spcPct val="150000"/>
              </a:lnSpc>
              <a:spcBef>
                <a:spcPts val="1000"/>
              </a:spcBef>
              <a:spcAft>
                <a:spcPts val="0"/>
              </a:spcAft>
              <a:buNone/>
            </a:pPr>
            <a:r>
              <a:t/>
            </a:r>
            <a:endParaRPr b="1" sz="2000">
              <a:solidFill>
                <a:srgbClr val="000000"/>
              </a:solidFill>
              <a:latin typeface="Calibri"/>
              <a:ea typeface="Calibri"/>
              <a:cs typeface="Calibri"/>
              <a:sym typeface="Calibri"/>
            </a:endParaRPr>
          </a:p>
        </p:txBody>
      </p:sp>
      <p:sp>
        <p:nvSpPr>
          <p:cNvPr id="308" name="Google Shape;308;p34"/>
          <p:cNvSpPr txBox="1"/>
          <p:nvPr/>
        </p:nvSpPr>
        <p:spPr>
          <a:xfrm>
            <a:off x="28082" y="4204993"/>
            <a:ext cx="4612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Calibri"/>
                <a:ea typeface="Calibri"/>
                <a:cs typeface="Calibri"/>
                <a:sym typeface="Calibri"/>
              </a:rPr>
              <a:t>Paul Klee: „Der Goldfisch“, 1925</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4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1000"/>
                                        <p:tgtEl>
                                          <p:spTgt spid="3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animEffect filter="fade" transition="in">
                                      <p:cBhvr>
                                        <p:cTn dur="1000"/>
                                        <p:tgtEl>
                                          <p:spTgt spid="3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animEffect filter="fade" transition="in">
                                      <p:cBhvr>
                                        <p:cTn dur="1000"/>
                                        <p:tgtEl>
                                          <p:spTgt spid="3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3" st="3"/>
                                            </p:txEl>
                                          </p:spTgt>
                                        </p:tgtEl>
                                        <p:attrNameLst>
                                          <p:attrName>style.visibility</p:attrName>
                                        </p:attrNameLst>
                                      </p:cBhvr>
                                      <p:to>
                                        <p:strVal val="visible"/>
                                      </p:to>
                                    </p:set>
                                    <p:animEffect filter="fade" transition="in">
                                      <p:cBhvr>
                                        <p:cTn dur="1000"/>
                                        <p:tgtEl>
                                          <p:spTgt spid="3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4" st="4"/>
                                            </p:txEl>
                                          </p:spTgt>
                                        </p:tgtEl>
                                        <p:attrNameLst>
                                          <p:attrName>style.visibility</p:attrName>
                                        </p:attrNameLst>
                                      </p:cBhvr>
                                      <p:to>
                                        <p:strVal val="visible"/>
                                      </p:to>
                                    </p:set>
                                    <p:animEffect filter="fade" transition="in">
                                      <p:cBhvr>
                                        <p:cTn dur="1000"/>
                                        <p:tgtEl>
                                          <p:spTgt spid="3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5" st="5"/>
                                            </p:txEl>
                                          </p:spTgt>
                                        </p:tgtEl>
                                        <p:attrNameLst>
                                          <p:attrName>style.visibility</p:attrName>
                                        </p:attrNameLst>
                                      </p:cBhvr>
                                      <p:to>
                                        <p:strVal val="visible"/>
                                      </p:to>
                                    </p:set>
                                    <p:animEffect filter="fade" transition="in">
                                      <p:cBhvr>
                                        <p:cTn dur="1000"/>
                                        <p:tgtEl>
                                          <p:spTgt spid="3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6" st="6"/>
                                            </p:txEl>
                                          </p:spTgt>
                                        </p:tgtEl>
                                        <p:attrNameLst>
                                          <p:attrName>style.visibility</p:attrName>
                                        </p:attrNameLst>
                                      </p:cBhvr>
                                      <p:to>
                                        <p:strVal val="visible"/>
                                      </p:to>
                                    </p:set>
                                    <p:animEffect filter="fade" transition="in">
                                      <p:cBhvr>
                                        <p:cTn dur="1000"/>
                                        <p:tgtEl>
                                          <p:spTgt spid="3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0" st="0"/>
                                            </p:txEl>
                                          </p:spTgt>
                                        </p:tgtEl>
                                        <p:attrNameLst>
                                          <p:attrName>style.visibility</p:attrName>
                                        </p:attrNameLst>
                                      </p:cBhvr>
                                      <p:to>
                                        <p:strVal val="visible"/>
                                      </p:to>
                                    </p:set>
                                    <p:animEffect filter="fade" transition="in">
                                      <p:cBhvr>
                                        <p:cTn dur="1000"/>
                                        <p:tgtEl>
                                          <p:spTgt spid="3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1" st="1"/>
                                            </p:txEl>
                                          </p:spTgt>
                                        </p:tgtEl>
                                        <p:attrNameLst>
                                          <p:attrName>style.visibility</p:attrName>
                                        </p:attrNameLst>
                                      </p:cBhvr>
                                      <p:to>
                                        <p:strVal val="visible"/>
                                      </p:to>
                                    </p:set>
                                    <p:animEffect filter="fade" transition="in">
                                      <p:cBhvr>
                                        <p:cTn dur="1000"/>
                                        <p:tgtEl>
                                          <p:spTgt spid="3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2" st="2"/>
                                            </p:txEl>
                                          </p:spTgt>
                                        </p:tgtEl>
                                        <p:attrNameLst>
                                          <p:attrName>style.visibility</p:attrName>
                                        </p:attrNameLst>
                                      </p:cBhvr>
                                      <p:to>
                                        <p:strVal val="visible"/>
                                      </p:to>
                                    </p:set>
                                    <p:animEffect filter="fade" transition="in">
                                      <p:cBhvr>
                                        <p:cTn dur="1000"/>
                                        <p:tgtEl>
                                          <p:spTgt spid="3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3" st="3"/>
                                            </p:txEl>
                                          </p:spTgt>
                                        </p:tgtEl>
                                        <p:attrNameLst>
                                          <p:attrName>style.visibility</p:attrName>
                                        </p:attrNameLst>
                                      </p:cBhvr>
                                      <p:to>
                                        <p:strVal val="visible"/>
                                      </p:to>
                                    </p:set>
                                    <p:animEffect filter="fade" transition="in">
                                      <p:cBhvr>
                                        <p:cTn dur="1000"/>
                                        <p:tgtEl>
                                          <p:spTgt spid="30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35"/>
          <p:cNvPicPr preferRelativeResize="0"/>
          <p:nvPr/>
        </p:nvPicPr>
        <p:blipFill rotWithShape="1">
          <a:blip r:embed="rId3">
            <a:alphaModFix/>
          </a:blip>
          <a:srcRect b="0" l="0" r="0" t="0"/>
          <a:stretch/>
        </p:blipFill>
        <p:spPr>
          <a:xfrm>
            <a:off x="1979712" y="3356992"/>
            <a:ext cx="3255169" cy="1828800"/>
          </a:xfrm>
          <a:prstGeom prst="rect">
            <a:avLst/>
          </a:prstGeom>
          <a:noFill/>
          <a:ln>
            <a:noFill/>
          </a:ln>
        </p:spPr>
      </p:pic>
      <p:sp>
        <p:nvSpPr>
          <p:cNvPr id="314" name="Google Shape;314;p35"/>
          <p:cNvSpPr txBox="1"/>
          <p:nvPr>
            <p:ph type="title"/>
          </p:nvPr>
        </p:nvSpPr>
        <p:spPr>
          <a:xfrm>
            <a:off x="323528" y="116632"/>
            <a:ext cx="8229600" cy="1143000"/>
          </a:xfrm>
          <a:prstGeom prst="rect">
            <a:avLst/>
          </a:prstGeom>
          <a:solidFill>
            <a:srgbClr val="FFFF0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3600"/>
              <a:buFont typeface="Calibri"/>
              <a:buNone/>
            </a:pPr>
            <a:r>
              <a:rPr lang="it-IT" sz="3600">
                <a:solidFill>
                  <a:srgbClr val="FF0000"/>
                </a:solidFill>
              </a:rPr>
              <a:t>Gruppenarbeit: «Unser Goldfisch»</a:t>
            </a:r>
            <a:endParaRPr sz="3600">
              <a:solidFill>
                <a:srgbClr val="FF0000"/>
              </a:solidFill>
            </a:endParaRPr>
          </a:p>
        </p:txBody>
      </p:sp>
      <p:sp>
        <p:nvSpPr>
          <p:cNvPr id="315" name="Google Shape;315;p35"/>
          <p:cNvSpPr txBox="1"/>
          <p:nvPr>
            <p:ph idx="1" type="body"/>
          </p:nvPr>
        </p:nvSpPr>
        <p:spPr>
          <a:xfrm>
            <a:off x="179512" y="1268760"/>
            <a:ext cx="8784976" cy="558924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SzPts val="2800"/>
              <a:buNone/>
            </a:pPr>
            <a:r>
              <a:rPr lang="it-IT" sz="2800"/>
              <a:t>In drei Gruppen eingeteilt müsst ihr versuchen, euer eigenes Bild «der Godfisch» ähnlich wie das von Pau Klee zu malen. Um euer Werk herzustellen, experimentiert ihr mit der Technik «Wachsradierung» und verwendet verschiedenfarbige Wachsmalstifte und schwarze Acrylfarbe.                          </a:t>
            </a:r>
            <a:endParaRPr/>
          </a:p>
          <a:p>
            <a:pPr indent="0" lvl="0" marL="0" rtl="0" algn="just">
              <a:spcBef>
                <a:spcPts val="560"/>
              </a:spcBef>
              <a:spcAft>
                <a:spcPts val="0"/>
              </a:spcAft>
              <a:buClr>
                <a:schemeClr val="dk1"/>
              </a:buClr>
              <a:buSzPts val="2800"/>
              <a:buNone/>
            </a:pPr>
            <a:r>
              <a:t/>
            </a:r>
            <a:endParaRPr sz="2800"/>
          </a:p>
          <a:p>
            <a:pPr indent="0" lvl="0" marL="0" rtl="0" algn="just">
              <a:spcBef>
                <a:spcPts val="560"/>
              </a:spcBef>
              <a:spcAft>
                <a:spcPts val="0"/>
              </a:spcAft>
              <a:buClr>
                <a:schemeClr val="dk1"/>
              </a:buClr>
              <a:buSzPts val="2800"/>
              <a:buNone/>
            </a:pPr>
            <a:r>
              <a:t/>
            </a:r>
            <a:endParaRPr sz="2800"/>
          </a:p>
          <a:p>
            <a:pPr indent="0" lvl="0" marL="0" rtl="0" algn="just">
              <a:spcBef>
                <a:spcPts val="560"/>
              </a:spcBef>
              <a:spcAft>
                <a:spcPts val="0"/>
              </a:spcAft>
              <a:buClr>
                <a:schemeClr val="dk1"/>
              </a:buClr>
              <a:buSzPts val="2800"/>
              <a:buNone/>
            </a:pPr>
            <a:r>
              <a:rPr lang="it-IT" sz="2800"/>
              <a:t>Für die Fische müsst ihr nur Komplementärfarbpaare verwenden (die erste Gruppe Rot und Grün, die zweite Blau und Orange, die dritte Gelb und Violett). Jedes Kind malt sein eigenes Bild.</a:t>
            </a:r>
            <a:endParaRPr/>
          </a:p>
        </p:txBody>
      </p:sp>
      <p:pic>
        <p:nvPicPr>
          <p:cNvPr id="316" name="Google Shape;316;p35"/>
          <p:cNvPicPr preferRelativeResize="0"/>
          <p:nvPr/>
        </p:nvPicPr>
        <p:blipFill rotWithShape="1">
          <a:blip r:embed="rId4">
            <a:alphaModFix/>
          </a:blip>
          <a:srcRect b="0" l="0" r="0" t="0"/>
          <a:stretch/>
        </p:blipFill>
        <p:spPr>
          <a:xfrm>
            <a:off x="6238523" y="3356992"/>
            <a:ext cx="1563497" cy="1563497"/>
          </a:xfrm>
          <a:prstGeom prst="rect">
            <a:avLst/>
          </a:prstGeom>
          <a:noFill/>
          <a:ln>
            <a:noFill/>
          </a:ln>
        </p:spPr>
      </p:pic>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6"/>
          <p:cNvSpPr txBox="1"/>
          <p:nvPr>
            <p:ph idx="1" type="body"/>
          </p:nvPr>
        </p:nvSpPr>
        <p:spPr>
          <a:xfrm>
            <a:off x="179512" y="116632"/>
            <a:ext cx="8784976" cy="648072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2800"/>
              <a:buNone/>
            </a:pPr>
            <a:r>
              <a:rPr lang="it-IT" sz="2800"/>
              <a:t>Plant euer Bild! </a:t>
            </a:r>
            <a:endParaRPr sz="2800"/>
          </a:p>
          <a:p>
            <a:pPr indent="0" lvl="0" marL="0" rtl="0" algn="l">
              <a:lnSpc>
                <a:spcPct val="115000"/>
              </a:lnSpc>
              <a:spcBef>
                <a:spcPts val="560"/>
              </a:spcBef>
              <a:spcAft>
                <a:spcPts val="0"/>
              </a:spcAft>
              <a:buClr>
                <a:schemeClr val="dk1"/>
              </a:buClr>
              <a:buSzPts val="2800"/>
              <a:buNone/>
            </a:pPr>
            <a:r>
              <a:rPr b="1" lang="it-IT" sz="2800"/>
              <a:t>1.</a:t>
            </a:r>
            <a:r>
              <a:rPr lang="it-IT" sz="2800"/>
              <a:t> Malt mit einem roten/orangen/gelben Wachsmalstift in die Mitte des Zeichenbogens, wo der Goldfisch später zu sehen sein soll. Achtet darauf, dass ihr die Farbe dicht und kräftig auftragt.</a:t>
            </a:r>
            <a:endParaRPr/>
          </a:p>
          <a:p>
            <a:pPr indent="0" lvl="0" marL="0" rtl="0" algn="just">
              <a:lnSpc>
                <a:spcPct val="115000"/>
              </a:lnSpc>
              <a:spcBef>
                <a:spcPts val="560"/>
              </a:spcBef>
              <a:spcAft>
                <a:spcPts val="0"/>
              </a:spcAft>
              <a:buClr>
                <a:schemeClr val="dk1"/>
              </a:buClr>
              <a:buSzPts val="2800"/>
              <a:buNone/>
            </a:pPr>
            <a:r>
              <a:rPr b="1" lang="it-IT" sz="2800"/>
              <a:t>2. </a:t>
            </a:r>
            <a:r>
              <a:rPr lang="it-IT" sz="2800"/>
              <a:t>Malt mit einem grünen/blauen/violetten Wachsmalstift in die Ecken des Zeichenbogens, wo die anderen Fische später zu sehen sein sollen.</a:t>
            </a:r>
            <a:endParaRPr/>
          </a:p>
          <a:p>
            <a:pPr indent="0" lvl="0" marL="0" rtl="0" algn="just">
              <a:lnSpc>
                <a:spcPct val="115000"/>
              </a:lnSpc>
              <a:spcBef>
                <a:spcPts val="560"/>
              </a:spcBef>
              <a:spcAft>
                <a:spcPts val="0"/>
              </a:spcAft>
              <a:buClr>
                <a:schemeClr val="dk1"/>
              </a:buClr>
              <a:buSzPts val="2800"/>
              <a:buNone/>
            </a:pPr>
            <a:r>
              <a:rPr b="1" lang="it-IT" sz="2800"/>
              <a:t>3. </a:t>
            </a:r>
            <a:r>
              <a:rPr lang="it-IT" sz="2800"/>
              <a:t>Malt den Rest des Zeichenbogens mit einem grünen</a:t>
            </a:r>
            <a:endParaRPr/>
          </a:p>
          <a:p>
            <a:pPr indent="0" lvl="0" marL="0" rtl="0" algn="just">
              <a:lnSpc>
                <a:spcPct val="115000"/>
              </a:lnSpc>
              <a:spcBef>
                <a:spcPts val="560"/>
              </a:spcBef>
              <a:spcAft>
                <a:spcPts val="0"/>
              </a:spcAft>
              <a:buClr>
                <a:schemeClr val="dk1"/>
              </a:buClr>
              <a:buSzPts val="2800"/>
              <a:buNone/>
            </a:pPr>
            <a:r>
              <a:rPr lang="it-IT" sz="2800"/>
              <a:t>und  einem blauen Wachsmalstift, wo die Wasserpflanzen und die Wellen später zu sehen sein sollen.</a:t>
            </a:r>
            <a:endParaRPr/>
          </a:p>
        </p:txBody>
      </p:sp>
    </p:spTree>
  </p:cSld>
  <p:clrMapOvr>
    <a:masterClrMapping/>
  </p:clrMapOvr>
  <mc:AlternateContent>
    <mc:Choice Requires="p14">
      <p:transition spd="slow" p14:dur="1400">
        <p:fade thruBlk="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7"/>
          <p:cNvSpPr txBox="1"/>
          <p:nvPr>
            <p:ph idx="1" type="body"/>
          </p:nvPr>
        </p:nvSpPr>
        <p:spPr>
          <a:xfrm>
            <a:off x="179512" y="116632"/>
            <a:ext cx="8784976" cy="6336704"/>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Clr>
                <a:srgbClr val="000000"/>
              </a:buClr>
              <a:buSzPts val="2800"/>
              <a:buNone/>
            </a:pPr>
            <a:r>
              <a:rPr b="1" lang="it-IT" sz="2800">
                <a:solidFill>
                  <a:srgbClr val="000000"/>
                </a:solidFill>
              </a:rPr>
              <a:t>4. </a:t>
            </a:r>
            <a:r>
              <a:rPr lang="it-IT" sz="2800">
                <a:solidFill>
                  <a:srgbClr val="000000"/>
                </a:solidFill>
              </a:rPr>
              <a:t>Übermalt alles mit schwarzer Acrylfarbe. </a:t>
            </a:r>
            <a:endParaRPr sz="2800">
              <a:solidFill>
                <a:srgbClr val="000000"/>
              </a:solidFill>
            </a:endParaRPr>
          </a:p>
          <a:p>
            <a:pPr indent="0" lvl="0" marL="0" rtl="0" algn="just">
              <a:lnSpc>
                <a:spcPct val="115000"/>
              </a:lnSpc>
              <a:spcBef>
                <a:spcPts val="560"/>
              </a:spcBef>
              <a:spcAft>
                <a:spcPts val="0"/>
              </a:spcAft>
              <a:buClr>
                <a:srgbClr val="000000"/>
              </a:buClr>
              <a:buSzPts val="2800"/>
              <a:buNone/>
            </a:pPr>
            <a:r>
              <a:rPr lang="it-IT" sz="2800">
                <a:solidFill>
                  <a:srgbClr val="000000"/>
                </a:solidFill>
              </a:rPr>
              <a:t>Lasst die Farbe gut trocknen.</a:t>
            </a:r>
            <a:endParaRPr/>
          </a:p>
          <a:p>
            <a:pPr indent="0" lvl="0" marL="0" rtl="0" algn="just">
              <a:lnSpc>
                <a:spcPct val="115000"/>
              </a:lnSpc>
              <a:spcBef>
                <a:spcPts val="560"/>
              </a:spcBef>
              <a:spcAft>
                <a:spcPts val="0"/>
              </a:spcAft>
              <a:buClr>
                <a:srgbClr val="000000"/>
              </a:buClr>
              <a:buSzPts val="2800"/>
              <a:buNone/>
            </a:pPr>
            <a:r>
              <a:rPr b="1" lang="it-IT" sz="2800">
                <a:solidFill>
                  <a:srgbClr val="000000"/>
                </a:solidFill>
              </a:rPr>
              <a:t>4. </a:t>
            </a:r>
            <a:r>
              <a:rPr lang="it-IT" sz="2800">
                <a:solidFill>
                  <a:srgbClr val="000000"/>
                </a:solidFill>
              </a:rPr>
              <a:t>Nun könnt ihr mit einem Wachsmalkratzer         die</a:t>
            </a:r>
            <a:endParaRPr/>
          </a:p>
          <a:p>
            <a:pPr indent="0" lvl="0" marL="0" rtl="0" algn="just">
              <a:lnSpc>
                <a:spcPct val="115000"/>
              </a:lnSpc>
              <a:spcBef>
                <a:spcPts val="560"/>
              </a:spcBef>
              <a:spcAft>
                <a:spcPts val="0"/>
              </a:spcAft>
              <a:buClr>
                <a:srgbClr val="000000"/>
              </a:buClr>
              <a:buSzPts val="2800"/>
              <a:buNone/>
            </a:pPr>
            <a:r>
              <a:rPr lang="it-IT" sz="2800">
                <a:solidFill>
                  <a:srgbClr val="000000"/>
                </a:solidFill>
              </a:rPr>
              <a:t> Fische, Wasserpflanzen und Wellen in die Acrylfarbe kratzen.</a:t>
            </a:r>
            <a:endParaRPr/>
          </a:p>
          <a:p>
            <a:pPr indent="0" lvl="0" marL="0" rtl="0" algn="l">
              <a:spcBef>
                <a:spcPts val="560"/>
              </a:spcBef>
              <a:spcAft>
                <a:spcPts val="0"/>
              </a:spcAft>
              <a:buClr>
                <a:schemeClr val="dk1"/>
              </a:buClr>
              <a:buSzPts val="2800"/>
              <a:buNone/>
            </a:pPr>
            <a:r>
              <a:t/>
            </a:r>
            <a:endParaRPr sz="2800">
              <a:solidFill>
                <a:srgbClr val="000000"/>
              </a:solidFill>
            </a:endParaRPr>
          </a:p>
          <a:p>
            <a:pPr indent="-139700" lvl="0" marL="342900" rtl="0" algn="l">
              <a:spcBef>
                <a:spcPts val="640"/>
              </a:spcBef>
              <a:spcAft>
                <a:spcPts val="0"/>
              </a:spcAft>
              <a:buClr>
                <a:schemeClr val="dk1"/>
              </a:buClr>
              <a:buSzPts val="3200"/>
              <a:buNone/>
            </a:pPr>
            <a:r>
              <a:t/>
            </a:r>
            <a:endParaRPr/>
          </a:p>
        </p:txBody>
      </p:sp>
      <p:pic>
        <p:nvPicPr>
          <p:cNvPr id="327" name="Google Shape;327;p37"/>
          <p:cNvPicPr preferRelativeResize="0"/>
          <p:nvPr/>
        </p:nvPicPr>
        <p:blipFill rotWithShape="1">
          <a:blip r:embed="rId3">
            <a:alphaModFix/>
          </a:blip>
          <a:srcRect b="0" l="0" r="0" t="0"/>
          <a:stretch/>
        </p:blipFill>
        <p:spPr>
          <a:xfrm>
            <a:off x="6545387" y="226699"/>
            <a:ext cx="1028512" cy="1022278"/>
          </a:xfrm>
          <a:prstGeom prst="rect">
            <a:avLst/>
          </a:prstGeom>
          <a:noFill/>
          <a:ln>
            <a:noFill/>
          </a:ln>
        </p:spPr>
      </p:pic>
      <p:pic>
        <p:nvPicPr>
          <p:cNvPr id="328" name="Google Shape;328;p37"/>
          <p:cNvPicPr preferRelativeResize="0"/>
          <p:nvPr/>
        </p:nvPicPr>
        <p:blipFill rotWithShape="1">
          <a:blip r:embed="rId4">
            <a:alphaModFix/>
          </a:blip>
          <a:srcRect b="0" l="0" r="0" t="0"/>
          <a:stretch/>
        </p:blipFill>
        <p:spPr>
          <a:xfrm>
            <a:off x="7524328" y="210808"/>
            <a:ext cx="1440160" cy="902898"/>
          </a:xfrm>
          <a:prstGeom prst="rect">
            <a:avLst/>
          </a:prstGeom>
          <a:noFill/>
          <a:ln>
            <a:noFill/>
          </a:ln>
        </p:spPr>
      </p:pic>
      <p:pic>
        <p:nvPicPr>
          <p:cNvPr id="329" name="Google Shape;329;p37"/>
          <p:cNvPicPr preferRelativeResize="0"/>
          <p:nvPr/>
        </p:nvPicPr>
        <p:blipFill rotWithShape="1">
          <a:blip r:embed="rId5">
            <a:alphaModFix/>
          </a:blip>
          <a:srcRect b="0" l="0" r="0" t="0"/>
          <a:stretch/>
        </p:blipFill>
        <p:spPr>
          <a:xfrm rot="-2649255">
            <a:off x="6990172" y="1096045"/>
            <a:ext cx="1068311" cy="79817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38"/>
          <p:cNvPicPr preferRelativeResize="0"/>
          <p:nvPr>
            <p:ph idx="1" type="body"/>
          </p:nvPr>
        </p:nvPicPr>
        <p:blipFill rotWithShape="1">
          <a:blip r:embed="rId3">
            <a:alphaModFix/>
          </a:blip>
          <a:srcRect b="0" l="0" r="0" t="0"/>
          <a:stretch/>
        </p:blipFill>
        <p:spPr>
          <a:xfrm>
            <a:off x="158592" y="184837"/>
            <a:ext cx="8974349" cy="6090990"/>
          </a:xfrm>
          <a:prstGeom prst="rect">
            <a:avLst/>
          </a:prstGeom>
          <a:noFill/>
          <a:ln>
            <a:noFill/>
          </a:ln>
        </p:spPr>
      </p:pic>
      <p:sp>
        <p:nvSpPr>
          <p:cNvPr id="335" name="Google Shape;335;p38"/>
          <p:cNvSpPr txBox="1"/>
          <p:nvPr/>
        </p:nvSpPr>
        <p:spPr>
          <a:xfrm>
            <a:off x="48625" y="6309320"/>
            <a:ext cx="4612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Calibri"/>
                <a:ea typeface="Calibri"/>
                <a:cs typeface="Calibri"/>
                <a:sym typeface="Calibri"/>
              </a:rPr>
              <a:t>Paul Klee: «Der Goldfisch», 1925</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1400">
        <p:fade thruBlk="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9"/>
          <p:cNvSpPr txBox="1"/>
          <p:nvPr>
            <p:ph type="ctrTitle"/>
          </p:nvPr>
        </p:nvSpPr>
        <p:spPr>
          <a:xfrm>
            <a:off x="21169" y="18937"/>
            <a:ext cx="91440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it-IT">
                <a:solidFill>
                  <a:srgbClr val="FF0000"/>
                </a:solidFill>
              </a:rPr>
              <a:t>Wie?                          Was?</a:t>
            </a:r>
            <a:endParaRPr>
              <a:solidFill>
                <a:srgbClr val="FF0000"/>
              </a:solidFill>
            </a:endParaRPr>
          </a:p>
        </p:txBody>
      </p:sp>
      <p:sp>
        <p:nvSpPr>
          <p:cNvPr id="341" name="Google Shape;341;p39"/>
          <p:cNvSpPr txBox="1"/>
          <p:nvPr/>
        </p:nvSpPr>
        <p:spPr>
          <a:xfrm>
            <a:off x="4910968" y="2167693"/>
            <a:ext cx="414013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000000"/>
                </a:solidFill>
                <a:latin typeface="Calibri"/>
                <a:ea typeface="Calibri"/>
                <a:cs typeface="Calibri"/>
                <a:sym typeface="Calibri"/>
              </a:rPr>
              <a:t>Präsentation der Bilder und Reflexion </a:t>
            </a:r>
            <a:endParaRPr sz="2400">
              <a:solidFill>
                <a:srgbClr val="000000"/>
              </a:solidFill>
              <a:latin typeface="Calibri"/>
              <a:ea typeface="Calibri"/>
              <a:cs typeface="Calibri"/>
              <a:sym typeface="Calibri"/>
            </a:endParaRPr>
          </a:p>
        </p:txBody>
      </p:sp>
      <p:pic>
        <p:nvPicPr>
          <p:cNvPr descr="Stock Illustration - Kids Talking. Fotosearch - Search EPS Clipart, Drawings, Decorative Prints, Illustrations, and Vector Graphics Images" id="342" name="Google Shape;342;p39"/>
          <p:cNvPicPr preferRelativeResize="0"/>
          <p:nvPr/>
        </p:nvPicPr>
        <p:blipFill rotWithShape="1">
          <a:blip r:embed="rId3">
            <a:alphaModFix/>
          </a:blip>
          <a:srcRect b="0" l="0" r="0" t="0"/>
          <a:stretch/>
        </p:blipFill>
        <p:spPr>
          <a:xfrm>
            <a:off x="7065992" y="1066290"/>
            <a:ext cx="1423670" cy="1103139"/>
          </a:xfrm>
          <a:prstGeom prst="rect">
            <a:avLst/>
          </a:prstGeom>
          <a:noFill/>
          <a:ln>
            <a:noFill/>
          </a:ln>
        </p:spPr>
      </p:pic>
      <p:pic>
        <p:nvPicPr>
          <p:cNvPr descr="http://www.alle-inklusive.de/wp-content/uploads/2010/05/schreiben_1.jpg" id="343" name="Google Shape;343;p39"/>
          <p:cNvPicPr preferRelativeResize="0"/>
          <p:nvPr/>
        </p:nvPicPr>
        <p:blipFill rotWithShape="1">
          <a:blip r:embed="rId4">
            <a:alphaModFix/>
          </a:blip>
          <a:srcRect b="0" l="0" r="0" t="0"/>
          <a:stretch/>
        </p:blipFill>
        <p:spPr>
          <a:xfrm>
            <a:off x="7777827" y="5122661"/>
            <a:ext cx="898629" cy="1067574"/>
          </a:xfrm>
          <a:prstGeom prst="rect">
            <a:avLst/>
          </a:prstGeom>
          <a:noFill/>
          <a:ln>
            <a:noFill/>
          </a:ln>
        </p:spPr>
      </p:pic>
      <p:pic>
        <p:nvPicPr>
          <p:cNvPr id="344" name="Google Shape;344;p39"/>
          <p:cNvPicPr preferRelativeResize="0"/>
          <p:nvPr/>
        </p:nvPicPr>
        <p:blipFill rotWithShape="1">
          <a:blip r:embed="rId5">
            <a:alphaModFix/>
          </a:blip>
          <a:srcRect b="0" l="0" r="0" t="0"/>
          <a:stretch/>
        </p:blipFill>
        <p:spPr>
          <a:xfrm>
            <a:off x="5123682" y="1101725"/>
            <a:ext cx="1366002" cy="1010272"/>
          </a:xfrm>
          <a:prstGeom prst="rect">
            <a:avLst/>
          </a:prstGeom>
          <a:noFill/>
          <a:ln>
            <a:noFill/>
          </a:ln>
        </p:spPr>
      </p:pic>
      <p:pic>
        <p:nvPicPr>
          <p:cNvPr descr="http://www.animaatjes.de/cliparts/aktivitaten/spielen/clipart_spelen_animaatjes-48.jpg" id="345" name="Google Shape;345;p39"/>
          <p:cNvPicPr preferRelativeResize="0"/>
          <p:nvPr/>
        </p:nvPicPr>
        <p:blipFill rotWithShape="1">
          <a:blip r:embed="rId6">
            <a:alphaModFix/>
          </a:blip>
          <a:srcRect b="0" l="0" r="0" t="0"/>
          <a:stretch/>
        </p:blipFill>
        <p:spPr>
          <a:xfrm>
            <a:off x="5261954" y="4386172"/>
            <a:ext cx="1012908" cy="1116522"/>
          </a:xfrm>
          <a:prstGeom prst="rect">
            <a:avLst/>
          </a:prstGeom>
          <a:noFill/>
          <a:ln>
            <a:noFill/>
          </a:ln>
        </p:spPr>
      </p:pic>
      <p:cxnSp>
        <p:nvCxnSpPr>
          <p:cNvPr id="346" name="Google Shape;346;p39"/>
          <p:cNvCxnSpPr/>
          <p:nvPr/>
        </p:nvCxnSpPr>
        <p:spPr>
          <a:xfrm>
            <a:off x="2552758" y="6089834"/>
            <a:ext cx="2729572" cy="0"/>
          </a:xfrm>
          <a:prstGeom prst="straightConnector1">
            <a:avLst/>
          </a:prstGeom>
          <a:noFill/>
          <a:ln cap="flat" cmpd="sng" w="19050">
            <a:solidFill>
              <a:schemeClr val="dk1"/>
            </a:solidFill>
            <a:prstDash val="solid"/>
            <a:round/>
            <a:headEnd len="med" w="med" type="stealth"/>
            <a:tailEnd len="med" w="med" type="stealth"/>
          </a:ln>
        </p:spPr>
      </p:cxnSp>
      <p:pic>
        <p:nvPicPr>
          <p:cNvPr id="347" name="Google Shape;347;p39"/>
          <p:cNvPicPr preferRelativeResize="0"/>
          <p:nvPr/>
        </p:nvPicPr>
        <p:blipFill rotWithShape="1">
          <a:blip r:embed="rId7">
            <a:alphaModFix/>
          </a:blip>
          <a:srcRect b="0" l="0" r="0" t="0"/>
          <a:stretch/>
        </p:blipFill>
        <p:spPr>
          <a:xfrm>
            <a:off x="2361330" y="4673657"/>
            <a:ext cx="2921000" cy="188913"/>
          </a:xfrm>
          <a:prstGeom prst="rect">
            <a:avLst/>
          </a:prstGeom>
          <a:noFill/>
          <a:ln>
            <a:noFill/>
          </a:ln>
        </p:spPr>
      </p:pic>
      <p:pic>
        <p:nvPicPr>
          <p:cNvPr id="348" name="Google Shape;348;p39"/>
          <p:cNvPicPr preferRelativeResize="0"/>
          <p:nvPr/>
        </p:nvPicPr>
        <p:blipFill rotWithShape="1">
          <a:blip r:embed="rId7">
            <a:alphaModFix/>
          </a:blip>
          <a:srcRect b="0" l="0" r="0" t="0"/>
          <a:stretch/>
        </p:blipFill>
        <p:spPr>
          <a:xfrm>
            <a:off x="2681928" y="3247454"/>
            <a:ext cx="2027576" cy="131132"/>
          </a:xfrm>
          <a:prstGeom prst="rect">
            <a:avLst/>
          </a:prstGeom>
          <a:noFill/>
          <a:ln>
            <a:noFill/>
          </a:ln>
        </p:spPr>
      </p:pic>
      <p:pic>
        <p:nvPicPr>
          <p:cNvPr id="349" name="Google Shape;349;p39"/>
          <p:cNvPicPr preferRelativeResize="0"/>
          <p:nvPr/>
        </p:nvPicPr>
        <p:blipFill rotWithShape="1">
          <a:blip r:embed="rId7">
            <a:alphaModFix/>
          </a:blip>
          <a:srcRect b="0" l="0" r="0" t="0"/>
          <a:stretch/>
        </p:blipFill>
        <p:spPr>
          <a:xfrm>
            <a:off x="2747204" y="1583793"/>
            <a:ext cx="2149252" cy="139001"/>
          </a:xfrm>
          <a:prstGeom prst="rect">
            <a:avLst/>
          </a:prstGeom>
          <a:noFill/>
          <a:ln>
            <a:noFill/>
          </a:ln>
        </p:spPr>
      </p:pic>
      <p:sp>
        <p:nvSpPr>
          <p:cNvPr id="350" name="Google Shape;350;p39"/>
          <p:cNvSpPr txBox="1"/>
          <p:nvPr/>
        </p:nvSpPr>
        <p:spPr>
          <a:xfrm>
            <a:off x="6274862" y="3045920"/>
            <a:ext cx="286913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000000"/>
                </a:solidFill>
                <a:latin typeface="Calibri"/>
                <a:ea typeface="Calibri"/>
                <a:cs typeface="Calibri"/>
                <a:sym typeface="Calibri"/>
              </a:rPr>
              <a:t>Lied: „Fünf kleine Fische“</a:t>
            </a:r>
            <a:endParaRPr sz="2400">
              <a:solidFill>
                <a:srgbClr val="000000"/>
              </a:solidFill>
              <a:latin typeface="Calibri"/>
              <a:ea typeface="Calibri"/>
              <a:cs typeface="Calibri"/>
              <a:sym typeface="Calibri"/>
            </a:endParaRPr>
          </a:p>
        </p:txBody>
      </p:sp>
      <p:pic>
        <p:nvPicPr>
          <p:cNvPr id="351" name="Google Shape;351;p39"/>
          <p:cNvPicPr preferRelativeResize="0"/>
          <p:nvPr/>
        </p:nvPicPr>
        <p:blipFill rotWithShape="1">
          <a:blip r:embed="rId8">
            <a:alphaModFix/>
          </a:blip>
          <a:srcRect b="62942" l="11020" r="10283" t="3030"/>
          <a:stretch/>
        </p:blipFill>
        <p:spPr>
          <a:xfrm>
            <a:off x="500868" y="1193875"/>
            <a:ext cx="1930961" cy="1180891"/>
          </a:xfrm>
          <a:prstGeom prst="rect">
            <a:avLst/>
          </a:prstGeom>
          <a:noFill/>
          <a:ln>
            <a:noFill/>
          </a:ln>
        </p:spPr>
      </p:pic>
      <p:sp>
        <p:nvSpPr>
          <p:cNvPr id="352" name="Google Shape;352;p39"/>
          <p:cNvSpPr txBox="1"/>
          <p:nvPr/>
        </p:nvSpPr>
        <p:spPr>
          <a:xfrm>
            <a:off x="6274862" y="4482768"/>
            <a:ext cx="281306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000000"/>
                </a:solidFill>
                <a:latin typeface="Calibri"/>
                <a:ea typeface="Calibri"/>
                <a:cs typeface="Calibri"/>
                <a:sym typeface="Calibri"/>
              </a:rPr>
              <a:t>Bewegungsspiel</a:t>
            </a:r>
            <a:endParaRPr sz="2400">
              <a:solidFill>
                <a:srgbClr val="000000"/>
              </a:solidFill>
              <a:latin typeface="Calibri"/>
              <a:ea typeface="Calibri"/>
              <a:cs typeface="Calibri"/>
              <a:sym typeface="Calibri"/>
            </a:endParaRPr>
          </a:p>
        </p:txBody>
      </p:sp>
      <p:sp>
        <p:nvSpPr>
          <p:cNvPr id="353" name="Google Shape;353;p39"/>
          <p:cNvSpPr txBox="1"/>
          <p:nvPr/>
        </p:nvSpPr>
        <p:spPr>
          <a:xfrm>
            <a:off x="5592915" y="5774737"/>
            <a:ext cx="349501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000000"/>
                </a:solidFill>
                <a:latin typeface="Calibri"/>
                <a:ea typeface="Calibri"/>
                <a:cs typeface="Calibri"/>
                <a:sym typeface="Calibri"/>
              </a:rPr>
              <a:t>Reflexionsphase: Selbsteinschätzungsbogen</a:t>
            </a:r>
            <a:endParaRPr sz="2400">
              <a:solidFill>
                <a:srgbClr val="000000"/>
              </a:solidFill>
              <a:latin typeface="Calibri"/>
              <a:ea typeface="Calibri"/>
              <a:cs typeface="Calibri"/>
              <a:sym typeface="Calibri"/>
            </a:endParaRPr>
          </a:p>
        </p:txBody>
      </p:sp>
      <p:pic>
        <p:nvPicPr>
          <p:cNvPr id="354" name="Google Shape;354;p39"/>
          <p:cNvPicPr preferRelativeResize="0"/>
          <p:nvPr/>
        </p:nvPicPr>
        <p:blipFill rotWithShape="1">
          <a:blip r:embed="rId9">
            <a:alphaModFix/>
          </a:blip>
          <a:srcRect b="0" l="0" r="0" t="0"/>
          <a:stretch/>
        </p:blipFill>
        <p:spPr>
          <a:xfrm>
            <a:off x="4910967" y="2948085"/>
            <a:ext cx="1363895" cy="1228351"/>
          </a:xfrm>
          <a:prstGeom prst="rect">
            <a:avLst/>
          </a:prstGeom>
          <a:noFill/>
          <a:ln>
            <a:noFill/>
          </a:ln>
        </p:spPr>
      </p:pic>
      <p:pic>
        <p:nvPicPr>
          <p:cNvPr id="355" name="Google Shape;355;p39"/>
          <p:cNvPicPr preferRelativeResize="0"/>
          <p:nvPr/>
        </p:nvPicPr>
        <p:blipFill rotWithShape="1">
          <a:blip r:embed="rId10">
            <a:alphaModFix/>
          </a:blip>
          <a:srcRect b="0" l="0" r="0" t="0"/>
          <a:stretch/>
        </p:blipFill>
        <p:spPr>
          <a:xfrm>
            <a:off x="796024" y="5343334"/>
            <a:ext cx="1473865" cy="1437075"/>
          </a:xfrm>
          <a:prstGeom prst="rect">
            <a:avLst/>
          </a:prstGeom>
          <a:noFill/>
          <a:ln>
            <a:noFill/>
          </a:ln>
        </p:spPr>
      </p:pic>
      <p:pic>
        <p:nvPicPr>
          <p:cNvPr id="356" name="Google Shape;356;p39"/>
          <p:cNvPicPr preferRelativeResize="0"/>
          <p:nvPr/>
        </p:nvPicPr>
        <p:blipFill rotWithShape="1">
          <a:blip r:embed="rId11">
            <a:alphaModFix/>
          </a:blip>
          <a:srcRect b="0" l="0" r="0" t="0"/>
          <a:stretch/>
        </p:blipFill>
        <p:spPr>
          <a:xfrm>
            <a:off x="500868" y="2721676"/>
            <a:ext cx="1927225" cy="1182688"/>
          </a:xfrm>
          <a:prstGeom prst="rect">
            <a:avLst/>
          </a:prstGeom>
          <a:noFill/>
          <a:ln>
            <a:noFill/>
          </a:ln>
        </p:spPr>
      </p:pic>
      <p:pic>
        <p:nvPicPr>
          <p:cNvPr id="357" name="Google Shape;357;p39"/>
          <p:cNvPicPr preferRelativeResize="0"/>
          <p:nvPr/>
        </p:nvPicPr>
        <p:blipFill rotWithShape="1">
          <a:blip r:embed="rId12">
            <a:alphaModFix/>
          </a:blip>
          <a:srcRect b="0" l="0" r="0" t="0"/>
          <a:stretch/>
        </p:blipFill>
        <p:spPr>
          <a:xfrm>
            <a:off x="483275" y="4081194"/>
            <a:ext cx="1819658" cy="1184925"/>
          </a:xfrm>
          <a:prstGeom prst="rect">
            <a:avLst/>
          </a:prstGeom>
          <a:noFill/>
          <a:ln>
            <a:noFill/>
          </a:ln>
        </p:spPr>
      </p:pic>
    </p:spTree>
  </p:cSld>
  <p:clrMapOvr>
    <a:masterClrMapping/>
  </p:clrMapOvr>
  <mc:AlternateContent>
    <mc:Choice Requires="p14">
      <p:transition spd="slow" p14:dur="3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9"/>
                                        </p:tgtEl>
                                        <p:attrNameLst>
                                          <p:attrName>style.visibility</p:attrName>
                                        </p:attrNameLst>
                                      </p:cBhvr>
                                      <p:to>
                                        <p:strVal val="visible"/>
                                      </p:to>
                                    </p:set>
                                    <p:anim calcmode="lin" valueType="num">
                                      <p:cBhvr additive="base">
                                        <p:cTn dur="500"/>
                                        <p:tgtEl>
                                          <p:spTgt spid="3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500"/>
                                        <p:tgtEl>
                                          <p:spTgt spid="3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500"/>
                                        <p:tgtEl>
                                          <p:spTgt spid="3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500"/>
                                        <p:tgtEl>
                                          <p:spTgt spid="3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0"/>
          <p:cNvSpPr txBox="1"/>
          <p:nvPr>
            <p:ph type="title"/>
          </p:nvPr>
        </p:nvSpPr>
        <p:spPr>
          <a:xfrm>
            <a:off x="0" y="0"/>
            <a:ext cx="9144000" cy="980728"/>
          </a:xfrm>
          <a:prstGeom prst="rect">
            <a:avLst/>
          </a:prstGeom>
          <a:solidFill>
            <a:srgbClr val="FFFF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it-IT" sz="4000">
                <a:solidFill>
                  <a:srgbClr val="FF0000"/>
                </a:solidFill>
              </a:rPr>
              <a:t>Präsentation der Bilder und Reflexion</a:t>
            </a:r>
            <a:endParaRPr sz="4000">
              <a:solidFill>
                <a:srgbClr val="FF0000"/>
              </a:solidFill>
            </a:endParaRPr>
          </a:p>
        </p:txBody>
      </p:sp>
      <p:sp>
        <p:nvSpPr>
          <p:cNvPr id="363" name="Google Shape;363;p40"/>
          <p:cNvSpPr txBox="1"/>
          <p:nvPr>
            <p:ph idx="1" type="body"/>
          </p:nvPr>
        </p:nvSpPr>
        <p:spPr>
          <a:xfrm>
            <a:off x="0" y="1124744"/>
            <a:ext cx="9144000" cy="5616623"/>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spcBef>
                <a:spcPts val="0"/>
              </a:spcBef>
              <a:spcAft>
                <a:spcPts val="0"/>
              </a:spcAft>
              <a:buClr>
                <a:schemeClr val="dk1"/>
              </a:buClr>
              <a:buSzPts val="3200"/>
              <a:buFont typeface="Calibri"/>
              <a:buAutoNum type="arabicPeriod"/>
            </a:pPr>
            <a:r>
              <a:rPr b="1" lang="it-IT"/>
              <a:t>Was habt ihr gemalt?</a:t>
            </a:r>
            <a:endParaRPr b="1"/>
          </a:p>
          <a:p>
            <a:pPr indent="0" lvl="0" marL="0" rtl="0" algn="just">
              <a:spcBef>
                <a:spcPts val="640"/>
              </a:spcBef>
              <a:spcAft>
                <a:spcPts val="0"/>
              </a:spcAft>
              <a:buClr>
                <a:schemeClr val="dk1"/>
              </a:buClr>
              <a:buSzPts val="3200"/>
              <a:buNone/>
            </a:pPr>
            <a:r>
              <a:rPr lang="it-IT"/>
              <a:t>Wir haben einige Fische und Wasserpflanzen gemalt .</a:t>
            </a:r>
            <a:endParaRPr/>
          </a:p>
          <a:p>
            <a:pPr indent="0" lvl="0" marL="0" rtl="0" algn="just">
              <a:spcBef>
                <a:spcPts val="640"/>
              </a:spcBef>
              <a:spcAft>
                <a:spcPts val="0"/>
              </a:spcAft>
              <a:buClr>
                <a:schemeClr val="dk1"/>
              </a:buClr>
              <a:buSzPts val="3200"/>
              <a:buNone/>
            </a:pPr>
            <a:r>
              <a:rPr b="1" lang="it-IT"/>
              <a:t>2. Welche Technik habt ihr verwendet?</a:t>
            </a:r>
            <a:endParaRPr b="1"/>
          </a:p>
          <a:p>
            <a:pPr indent="0" lvl="0" marL="0" rtl="0" algn="just">
              <a:spcBef>
                <a:spcPts val="640"/>
              </a:spcBef>
              <a:spcAft>
                <a:spcPts val="0"/>
              </a:spcAft>
              <a:buClr>
                <a:schemeClr val="dk1"/>
              </a:buClr>
              <a:buSzPts val="3200"/>
              <a:buNone/>
            </a:pPr>
            <a:r>
              <a:rPr lang="it-IT"/>
              <a:t>Wir haben die Technik „Wachsradierung“ verwendet.</a:t>
            </a:r>
            <a:endParaRPr/>
          </a:p>
          <a:p>
            <a:pPr indent="0" lvl="0" marL="0" rtl="0" algn="just">
              <a:spcBef>
                <a:spcPts val="640"/>
              </a:spcBef>
              <a:spcAft>
                <a:spcPts val="0"/>
              </a:spcAft>
              <a:buClr>
                <a:schemeClr val="dk1"/>
              </a:buClr>
              <a:buSzPts val="3200"/>
              <a:buNone/>
            </a:pPr>
            <a:r>
              <a:rPr b="1" lang="it-IT"/>
              <a:t>3. Gefällt euch diese Technik?</a:t>
            </a:r>
            <a:r>
              <a:rPr lang="it-IT"/>
              <a:t> </a:t>
            </a:r>
            <a:endParaRPr/>
          </a:p>
          <a:p>
            <a:pPr indent="0" lvl="0" marL="0" rtl="0" algn="just">
              <a:spcBef>
                <a:spcPts val="640"/>
              </a:spcBef>
              <a:spcAft>
                <a:spcPts val="0"/>
              </a:spcAft>
              <a:buClr>
                <a:schemeClr val="dk1"/>
              </a:buClr>
              <a:buSzPts val="3200"/>
              <a:buNone/>
            </a:pPr>
            <a:r>
              <a:rPr lang="it-IT"/>
              <a:t>Ja. / Nein.</a:t>
            </a:r>
            <a:endParaRPr/>
          </a:p>
          <a:p>
            <a:pPr indent="0" lvl="0" marL="0" rtl="0" algn="just">
              <a:spcBef>
                <a:spcPts val="640"/>
              </a:spcBef>
              <a:spcAft>
                <a:spcPts val="0"/>
              </a:spcAft>
              <a:buClr>
                <a:schemeClr val="dk1"/>
              </a:buClr>
              <a:buSzPts val="3200"/>
              <a:buNone/>
            </a:pPr>
            <a:r>
              <a:rPr b="1" lang="it-IT"/>
              <a:t>4. War es schwierig oder einfach?</a:t>
            </a:r>
            <a:endParaRPr/>
          </a:p>
          <a:p>
            <a:pPr indent="0" lvl="0" marL="0" rtl="0" algn="just">
              <a:spcBef>
                <a:spcPts val="640"/>
              </a:spcBef>
              <a:spcAft>
                <a:spcPts val="0"/>
              </a:spcAft>
              <a:buClr>
                <a:schemeClr val="dk1"/>
              </a:buClr>
              <a:buSzPts val="3200"/>
              <a:buNone/>
            </a:pPr>
            <a:r>
              <a:rPr lang="it-IT"/>
              <a:t>Es war schwierig. / Es war einfach.</a:t>
            </a:r>
            <a:endParaRPr/>
          </a:p>
          <a:p>
            <a:pPr indent="0" lvl="0" marL="0" rtl="0" algn="just">
              <a:spcBef>
                <a:spcPts val="640"/>
              </a:spcBef>
              <a:spcAft>
                <a:spcPts val="0"/>
              </a:spcAft>
              <a:buClr>
                <a:schemeClr val="dk1"/>
              </a:buClr>
              <a:buSzPts val="3200"/>
              <a:buNone/>
            </a:pPr>
            <a:r>
              <a:rPr b="1" lang="it-IT"/>
              <a:t>5. Hattet ihr Probleme? Wie versucht ihr, diese Probleme zu lösen?</a:t>
            </a:r>
            <a:endParaRPr b="1"/>
          </a:p>
          <a:p>
            <a:pPr indent="0" lvl="0" marL="0" rtl="0" algn="just">
              <a:spcBef>
                <a:spcPts val="640"/>
              </a:spcBef>
              <a:spcAft>
                <a:spcPts val="0"/>
              </a:spcAft>
              <a:buClr>
                <a:schemeClr val="dk1"/>
              </a:buClr>
              <a:buSzPts val="3200"/>
              <a:buNone/>
            </a:pPr>
            <a:r>
              <a:t/>
            </a:r>
            <a:endParaRPr/>
          </a:p>
          <a:p>
            <a:pPr indent="0" lvl="0" marL="0" rtl="0" algn="just">
              <a:spcBef>
                <a:spcPts val="640"/>
              </a:spcBef>
              <a:spcAft>
                <a:spcPts val="0"/>
              </a:spcAft>
              <a:buClr>
                <a:schemeClr val="dk1"/>
              </a:buClr>
              <a:buSzPts val="3200"/>
              <a:buNone/>
            </a:pPr>
            <a:r>
              <a:t/>
            </a:r>
            <a:endParaRPr b="1"/>
          </a:p>
          <a:p>
            <a:pPr indent="0" lvl="0" marL="0" rtl="0" algn="just">
              <a:spcBef>
                <a:spcPts val="640"/>
              </a:spcBef>
              <a:spcAft>
                <a:spcPts val="0"/>
              </a:spcAft>
              <a:buClr>
                <a:schemeClr val="dk1"/>
              </a:buClr>
              <a:buSzPts val="3200"/>
              <a:buNone/>
            </a:pPr>
            <a:r>
              <a:t/>
            </a:r>
            <a:endParaRPr/>
          </a:p>
          <a:p>
            <a:pPr indent="0" lvl="0" marL="0" rtl="0" algn="just">
              <a:spcBef>
                <a:spcPts val="640"/>
              </a:spcBef>
              <a:spcAft>
                <a:spcPts val="0"/>
              </a:spcAft>
              <a:buClr>
                <a:schemeClr val="dk1"/>
              </a:buClr>
              <a:buSzPts val="3200"/>
              <a:buNone/>
            </a:pPr>
            <a:r>
              <a:t/>
            </a:r>
            <a:endParaRPr b="1"/>
          </a:p>
          <a:p>
            <a:pPr indent="0" lvl="0" marL="0" rtl="0" algn="just">
              <a:spcBef>
                <a:spcPts val="640"/>
              </a:spcBef>
              <a:spcAft>
                <a:spcPts val="0"/>
              </a:spcAft>
              <a:buClr>
                <a:schemeClr val="dk1"/>
              </a:buClr>
              <a:buSzPts val="3200"/>
              <a:buNone/>
            </a:pPr>
            <a:r>
              <a:t/>
            </a:r>
            <a:endParaRPr b="1"/>
          </a:p>
          <a:p>
            <a:pPr indent="0" lvl="0" marL="0" rtl="0" algn="just">
              <a:spcBef>
                <a:spcPts val="640"/>
              </a:spcBef>
              <a:spcAft>
                <a:spcPts val="0"/>
              </a:spcAft>
              <a:buClr>
                <a:schemeClr val="dk1"/>
              </a:buClr>
              <a:buSzPts val="3200"/>
              <a:buNone/>
            </a:pPr>
            <a:r>
              <a:t/>
            </a:r>
            <a:endParaRPr b="1"/>
          </a:p>
          <a:p>
            <a:pPr indent="-139700" lvl="0" marL="342900" rtl="0" algn="l">
              <a:spcBef>
                <a:spcPts val="640"/>
              </a:spcBef>
              <a:spcAft>
                <a:spcPts val="0"/>
              </a:spcAft>
              <a:buClr>
                <a:schemeClr val="dk1"/>
              </a:buClr>
              <a:buSzPts val="3200"/>
              <a:buNone/>
            </a:pPr>
            <a:r>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0" st="0"/>
                                            </p:txEl>
                                          </p:spTgt>
                                        </p:tgtEl>
                                        <p:attrNameLst>
                                          <p:attrName>style.visibility</p:attrName>
                                        </p:attrNameLst>
                                      </p:cBhvr>
                                      <p:to>
                                        <p:strVal val="visible"/>
                                      </p:to>
                                    </p:set>
                                    <p:animEffect filter="fade" transition="in">
                                      <p:cBhvr>
                                        <p:cTn dur="500"/>
                                        <p:tgtEl>
                                          <p:spTgt spid="3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1" st="1"/>
                                            </p:txEl>
                                          </p:spTgt>
                                        </p:tgtEl>
                                        <p:attrNameLst>
                                          <p:attrName>style.visibility</p:attrName>
                                        </p:attrNameLst>
                                      </p:cBhvr>
                                      <p:to>
                                        <p:strVal val="visible"/>
                                      </p:to>
                                    </p:set>
                                    <p:animEffect filter="fade" transition="in">
                                      <p:cBhvr>
                                        <p:cTn dur="500"/>
                                        <p:tgtEl>
                                          <p:spTgt spid="3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2" st="2"/>
                                            </p:txEl>
                                          </p:spTgt>
                                        </p:tgtEl>
                                        <p:attrNameLst>
                                          <p:attrName>style.visibility</p:attrName>
                                        </p:attrNameLst>
                                      </p:cBhvr>
                                      <p:to>
                                        <p:strVal val="visible"/>
                                      </p:to>
                                    </p:set>
                                    <p:animEffect filter="fade" transition="in">
                                      <p:cBhvr>
                                        <p:cTn dur="500"/>
                                        <p:tgtEl>
                                          <p:spTgt spid="3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3" st="3"/>
                                            </p:txEl>
                                          </p:spTgt>
                                        </p:tgtEl>
                                        <p:attrNameLst>
                                          <p:attrName>style.visibility</p:attrName>
                                        </p:attrNameLst>
                                      </p:cBhvr>
                                      <p:to>
                                        <p:strVal val="visible"/>
                                      </p:to>
                                    </p:set>
                                    <p:animEffect filter="fade" transition="in">
                                      <p:cBhvr>
                                        <p:cTn dur="500"/>
                                        <p:tgtEl>
                                          <p:spTgt spid="3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4" st="4"/>
                                            </p:txEl>
                                          </p:spTgt>
                                        </p:tgtEl>
                                        <p:attrNameLst>
                                          <p:attrName>style.visibility</p:attrName>
                                        </p:attrNameLst>
                                      </p:cBhvr>
                                      <p:to>
                                        <p:strVal val="visible"/>
                                      </p:to>
                                    </p:set>
                                    <p:animEffect filter="fade" transition="in">
                                      <p:cBhvr>
                                        <p:cTn dur="500"/>
                                        <p:tgtEl>
                                          <p:spTgt spid="36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5" st="5"/>
                                            </p:txEl>
                                          </p:spTgt>
                                        </p:tgtEl>
                                        <p:attrNameLst>
                                          <p:attrName>style.visibility</p:attrName>
                                        </p:attrNameLst>
                                      </p:cBhvr>
                                      <p:to>
                                        <p:strVal val="visible"/>
                                      </p:to>
                                    </p:set>
                                    <p:animEffect filter="fade" transition="in">
                                      <p:cBhvr>
                                        <p:cTn dur="500"/>
                                        <p:tgtEl>
                                          <p:spTgt spid="36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6" st="6"/>
                                            </p:txEl>
                                          </p:spTgt>
                                        </p:tgtEl>
                                        <p:attrNameLst>
                                          <p:attrName>style.visibility</p:attrName>
                                        </p:attrNameLst>
                                      </p:cBhvr>
                                      <p:to>
                                        <p:strVal val="visible"/>
                                      </p:to>
                                    </p:set>
                                    <p:animEffect filter="fade" transition="in">
                                      <p:cBhvr>
                                        <p:cTn dur="500"/>
                                        <p:tgtEl>
                                          <p:spTgt spid="36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7" st="7"/>
                                            </p:txEl>
                                          </p:spTgt>
                                        </p:tgtEl>
                                        <p:attrNameLst>
                                          <p:attrName>style.visibility</p:attrName>
                                        </p:attrNameLst>
                                      </p:cBhvr>
                                      <p:to>
                                        <p:strVal val="visible"/>
                                      </p:to>
                                    </p:set>
                                    <p:animEffect filter="fade" transition="in">
                                      <p:cBhvr>
                                        <p:cTn dur="500"/>
                                        <p:tgtEl>
                                          <p:spTgt spid="36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8" st="8"/>
                                            </p:txEl>
                                          </p:spTgt>
                                        </p:tgtEl>
                                        <p:attrNameLst>
                                          <p:attrName>style.visibility</p:attrName>
                                        </p:attrNameLst>
                                      </p:cBhvr>
                                      <p:to>
                                        <p:strVal val="visible"/>
                                      </p:to>
                                    </p:set>
                                    <p:animEffect filter="fade" transition="in">
                                      <p:cBhvr>
                                        <p:cTn dur="500"/>
                                        <p:tgtEl>
                                          <p:spTgt spid="36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9" st="9"/>
                                            </p:txEl>
                                          </p:spTgt>
                                        </p:tgtEl>
                                        <p:attrNameLst>
                                          <p:attrName>style.visibility</p:attrName>
                                        </p:attrNameLst>
                                      </p:cBhvr>
                                      <p:to>
                                        <p:strVal val="visible"/>
                                      </p:to>
                                    </p:set>
                                    <p:animEffect filter="fade" transition="in">
                                      <p:cBhvr>
                                        <p:cTn dur="500"/>
                                        <p:tgtEl>
                                          <p:spTgt spid="36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10" st="10"/>
                                            </p:txEl>
                                          </p:spTgt>
                                        </p:tgtEl>
                                        <p:attrNameLst>
                                          <p:attrName>style.visibility</p:attrName>
                                        </p:attrNameLst>
                                      </p:cBhvr>
                                      <p:to>
                                        <p:strVal val="visible"/>
                                      </p:to>
                                    </p:set>
                                    <p:animEffect filter="fade" transition="in">
                                      <p:cBhvr>
                                        <p:cTn dur="500"/>
                                        <p:tgtEl>
                                          <p:spTgt spid="36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11" st="11"/>
                                            </p:txEl>
                                          </p:spTgt>
                                        </p:tgtEl>
                                        <p:attrNameLst>
                                          <p:attrName>style.visibility</p:attrName>
                                        </p:attrNameLst>
                                      </p:cBhvr>
                                      <p:to>
                                        <p:strVal val="visible"/>
                                      </p:to>
                                    </p:set>
                                    <p:animEffect filter="fade" transition="in">
                                      <p:cBhvr>
                                        <p:cTn dur="500"/>
                                        <p:tgtEl>
                                          <p:spTgt spid="36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12" st="12"/>
                                            </p:txEl>
                                          </p:spTgt>
                                        </p:tgtEl>
                                        <p:attrNameLst>
                                          <p:attrName>style.visibility</p:attrName>
                                        </p:attrNameLst>
                                      </p:cBhvr>
                                      <p:to>
                                        <p:strVal val="visible"/>
                                      </p:to>
                                    </p:set>
                                    <p:animEffect filter="fade" transition="in">
                                      <p:cBhvr>
                                        <p:cTn dur="500"/>
                                        <p:tgtEl>
                                          <p:spTgt spid="363">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13" st="13"/>
                                            </p:txEl>
                                          </p:spTgt>
                                        </p:tgtEl>
                                        <p:attrNameLst>
                                          <p:attrName>style.visibility</p:attrName>
                                        </p:attrNameLst>
                                      </p:cBhvr>
                                      <p:to>
                                        <p:strVal val="visible"/>
                                      </p:to>
                                    </p:set>
                                    <p:animEffect filter="fade" transition="in">
                                      <p:cBhvr>
                                        <p:cTn dur="500"/>
                                        <p:tgtEl>
                                          <p:spTgt spid="363">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14" st="14"/>
                                            </p:txEl>
                                          </p:spTgt>
                                        </p:tgtEl>
                                        <p:attrNameLst>
                                          <p:attrName>style.visibility</p:attrName>
                                        </p:attrNameLst>
                                      </p:cBhvr>
                                      <p:to>
                                        <p:strVal val="visible"/>
                                      </p:to>
                                    </p:set>
                                    <p:animEffect filter="fade" transition="in">
                                      <p:cBhvr>
                                        <p:cTn dur="500"/>
                                        <p:tgtEl>
                                          <p:spTgt spid="363">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15" st="15"/>
                                            </p:txEl>
                                          </p:spTgt>
                                        </p:tgtEl>
                                        <p:attrNameLst>
                                          <p:attrName>style.visibility</p:attrName>
                                        </p:attrNameLst>
                                      </p:cBhvr>
                                      <p:to>
                                        <p:strVal val="visible"/>
                                      </p:to>
                                    </p:set>
                                    <p:animEffect filter="fade" transition="in">
                                      <p:cBhvr>
                                        <p:cTn dur="500"/>
                                        <p:tgtEl>
                                          <p:spTgt spid="363">
                                            <p:txEl>
                                              <p:pRg end="15" st="1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1"/>
          <p:cNvSpPr txBox="1"/>
          <p:nvPr>
            <p:ph idx="1" type="body"/>
          </p:nvPr>
        </p:nvSpPr>
        <p:spPr>
          <a:xfrm>
            <a:off x="107504" y="116632"/>
            <a:ext cx="8928992" cy="6009531"/>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SzPts val="3200"/>
              <a:buNone/>
            </a:pPr>
            <a:r>
              <a:rPr lang="it-IT"/>
              <a:t>Nein. / Ja, ich hatte Probleme mit dem Kratzen/mit dem Auftragen der Farben…</a:t>
            </a:r>
            <a:endParaRPr/>
          </a:p>
          <a:p>
            <a:pPr indent="0" lvl="0" marL="0" rtl="0" algn="just">
              <a:spcBef>
                <a:spcPts val="640"/>
              </a:spcBef>
              <a:spcAft>
                <a:spcPts val="0"/>
              </a:spcAft>
              <a:buClr>
                <a:schemeClr val="dk1"/>
              </a:buClr>
              <a:buSzPts val="3200"/>
              <a:buNone/>
            </a:pPr>
            <a:r>
              <a:rPr lang="it-IT"/>
              <a:t>Ich rufe die Lehrerin/einen Mitschüler/eine Mitschülerin zu Hilfe.</a:t>
            </a:r>
            <a:endParaRPr/>
          </a:p>
          <a:p>
            <a:pPr indent="0" lvl="0" marL="0" rtl="0" algn="just">
              <a:spcBef>
                <a:spcPts val="640"/>
              </a:spcBef>
              <a:spcAft>
                <a:spcPts val="0"/>
              </a:spcAft>
              <a:buClr>
                <a:schemeClr val="dk1"/>
              </a:buClr>
              <a:buSzPts val="3200"/>
              <a:buNone/>
            </a:pPr>
            <a:r>
              <a:rPr b="1" lang="it-IT"/>
              <a:t>6. Seid ihr stolz auf euer Ergebnis? Falls, nein warum?</a:t>
            </a:r>
            <a:endParaRPr b="1"/>
          </a:p>
          <a:p>
            <a:pPr indent="0" lvl="0" marL="0" rtl="0" algn="just">
              <a:spcBef>
                <a:spcPts val="640"/>
              </a:spcBef>
              <a:spcAft>
                <a:spcPts val="0"/>
              </a:spcAft>
              <a:buClr>
                <a:schemeClr val="dk1"/>
              </a:buClr>
              <a:buSzPts val="3200"/>
              <a:buNone/>
            </a:pPr>
            <a:r>
              <a:rPr lang="it-IT"/>
              <a:t>Ja!/Nein, mein Bild ist nicht schön/Ich bin nicht gut in dieser Technik/…</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xEl>
                                              <p:pRg end="0" st="0"/>
                                            </p:txEl>
                                          </p:spTgt>
                                        </p:tgtEl>
                                        <p:attrNameLst>
                                          <p:attrName>style.visibility</p:attrName>
                                        </p:attrNameLst>
                                      </p:cBhvr>
                                      <p:to>
                                        <p:strVal val="visible"/>
                                      </p:to>
                                    </p:set>
                                    <p:animEffect filter="fade" transition="in">
                                      <p:cBhvr>
                                        <p:cTn dur="500"/>
                                        <p:tgtEl>
                                          <p:spTgt spid="3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xEl>
                                              <p:pRg end="1" st="1"/>
                                            </p:txEl>
                                          </p:spTgt>
                                        </p:tgtEl>
                                        <p:attrNameLst>
                                          <p:attrName>style.visibility</p:attrName>
                                        </p:attrNameLst>
                                      </p:cBhvr>
                                      <p:to>
                                        <p:strVal val="visible"/>
                                      </p:to>
                                    </p:set>
                                    <p:animEffect filter="fade" transition="in">
                                      <p:cBhvr>
                                        <p:cTn dur="500"/>
                                        <p:tgtEl>
                                          <p:spTgt spid="3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xEl>
                                              <p:pRg end="2" st="2"/>
                                            </p:txEl>
                                          </p:spTgt>
                                        </p:tgtEl>
                                        <p:attrNameLst>
                                          <p:attrName>style.visibility</p:attrName>
                                        </p:attrNameLst>
                                      </p:cBhvr>
                                      <p:to>
                                        <p:strVal val="visible"/>
                                      </p:to>
                                    </p:set>
                                    <p:animEffect filter="fade" transition="in">
                                      <p:cBhvr>
                                        <p:cTn dur="500"/>
                                        <p:tgtEl>
                                          <p:spTgt spid="3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xEl>
                                              <p:pRg end="3" st="3"/>
                                            </p:txEl>
                                          </p:spTgt>
                                        </p:tgtEl>
                                        <p:attrNameLst>
                                          <p:attrName>style.visibility</p:attrName>
                                        </p:attrNameLst>
                                      </p:cBhvr>
                                      <p:to>
                                        <p:strVal val="visible"/>
                                      </p:to>
                                    </p:set>
                                    <p:animEffect filter="fade" transition="in">
                                      <p:cBhvr>
                                        <p:cTn dur="500"/>
                                        <p:tgtEl>
                                          <p:spTgt spid="3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xEl>
                                              <p:pRg end="4" st="4"/>
                                            </p:txEl>
                                          </p:spTgt>
                                        </p:tgtEl>
                                        <p:attrNameLst>
                                          <p:attrName>style.visibility</p:attrName>
                                        </p:attrNameLst>
                                      </p:cBhvr>
                                      <p:to>
                                        <p:strVal val="visible"/>
                                      </p:to>
                                    </p:set>
                                    <p:animEffect filter="fade" transition="in">
                                      <p:cBhvr>
                                        <p:cTn dur="500"/>
                                        <p:tgtEl>
                                          <p:spTgt spid="36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5"/>
          <p:cNvSpPr txBox="1"/>
          <p:nvPr>
            <p:ph idx="1" type="body"/>
          </p:nvPr>
        </p:nvSpPr>
        <p:spPr>
          <a:xfrm>
            <a:off x="0" y="2624"/>
            <a:ext cx="8964488" cy="648072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rgbClr val="000000"/>
              </a:buClr>
              <a:buSzPts val="3200"/>
              <a:buNone/>
            </a:pPr>
            <a:r>
              <a:rPr lang="it-IT">
                <a:solidFill>
                  <a:srgbClr val="000000"/>
                </a:solidFill>
              </a:rPr>
              <a:t>3. das rote / blaue / gelbe Papier wegnehmen und auf das weiße Blatt schauen. Nach einigen Sekunden seht ihr nicht die weiße Fläche, sondern eine andere Farbe;</a:t>
            </a:r>
            <a:endParaRPr>
              <a:solidFill>
                <a:srgbClr val="000000"/>
              </a:solidFill>
            </a:endParaRPr>
          </a:p>
          <a:p>
            <a:pPr indent="0" lvl="0" marL="0" rtl="0" algn="l">
              <a:spcBef>
                <a:spcPts val="640"/>
              </a:spcBef>
              <a:spcAft>
                <a:spcPts val="0"/>
              </a:spcAft>
              <a:buClr>
                <a:schemeClr val="dk1"/>
              </a:buClr>
              <a:buSzPts val="3200"/>
              <a:buNone/>
            </a:pPr>
            <a:r>
              <a:t/>
            </a:r>
            <a:endParaRPr/>
          </a:p>
        </p:txBody>
      </p:sp>
      <p:pic>
        <p:nvPicPr>
          <p:cNvPr id="124" name="Google Shape;124;p15"/>
          <p:cNvPicPr preferRelativeResize="0"/>
          <p:nvPr/>
        </p:nvPicPr>
        <p:blipFill rotWithShape="1">
          <a:blip r:embed="rId3">
            <a:alphaModFix/>
          </a:blip>
          <a:srcRect b="0" l="0" r="0" t="0"/>
          <a:stretch/>
        </p:blipFill>
        <p:spPr>
          <a:xfrm>
            <a:off x="251520" y="2204864"/>
            <a:ext cx="2736850" cy="1816100"/>
          </a:xfrm>
          <a:prstGeom prst="rect">
            <a:avLst/>
          </a:prstGeom>
          <a:noFill/>
          <a:ln>
            <a:noFill/>
          </a:ln>
        </p:spPr>
      </p:pic>
      <p:pic>
        <p:nvPicPr>
          <p:cNvPr id="125" name="Google Shape;125;p15"/>
          <p:cNvPicPr preferRelativeResize="0"/>
          <p:nvPr/>
        </p:nvPicPr>
        <p:blipFill rotWithShape="1">
          <a:blip r:embed="rId4">
            <a:alphaModFix/>
          </a:blip>
          <a:srcRect b="0" l="0" r="0" t="0"/>
          <a:stretch/>
        </p:blipFill>
        <p:spPr>
          <a:xfrm>
            <a:off x="1074638" y="4325416"/>
            <a:ext cx="1090613" cy="920750"/>
          </a:xfrm>
          <a:prstGeom prst="rect">
            <a:avLst/>
          </a:prstGeom>
          <a:noFill/>
          <a:ln>
            <a:noFill/>
          </a:ln>
        </p:spPr>
      </p:pic>
      <p:pic>
        <p:nvPicPr>
          <p:cNvPr id="126" name="Google Shape;126;p15"/>
          <p:cNvPicPr preferRelativeResize="0"/>
          <p:nvPr/>
        </p:nvPicPr>
        <p:blipFill rotWithShape="1">
          <a:blip r:embed="rId5">
            <a:alphaModFix/>
          </a:blip>
          <a:srcRect b="0" l="0" r="0" t="0"/>
          <a:stretch/>
        </p:blipFill>
        <p:spPr>
          <a:xfrm>
            <a:off x="3995737" y="4285729"/>
            <a:ext cx="1152525" cy="1000125"/>
          </a:xfrm>
          <a:prstGeom prst="rect">
            <a:avLst/>
          </a:prstGeom>
          <a:noFill/>
          <a:ln>
            <a:noFill/>
          </a:ln>
        </p:spPr>
      </p:pic>
      <p:pic>
        <p:nvPicPr>
          <p:cNvPr id="127" name="Google Shape;127;p15"/>
          <p:cNvPicPr preferRelativeResize="0"/>
          <p:nvPr/>
        </p:nvPicPr>
        <p:blipFill rotWithShape="1">
          <a:blip r:embed="rId6">
            <a:alphaModFix/>
          </a:blip>
          <a:srcRect b="0" l="0" r="0" t="0"/>
          <a:stretch/>
        </p:blipFill>
        <p:spPr>
          <a:xfrm>
            <a:off x="6939607" y="4365104"/>
            <a:ext cx="1169987" cy="933450"/>
          </a:xfrm>
          <a:prstGeom prst="rect">
            <a:avLst/>
          </a:prstGeom>
          <a:noFill/>
          <a:ln>
            <a:noFill/>
          </a:ln>
        </p:spPr>
      </p:pic>
      <p:pic>
        <p:nvPicPr>
          <p:cNvPr id="128" name="Google Shape;128;p15"/>
          <p:cNvPicPr preferRelativeResize="0"/>
          <p:nvPr/>
        </p:nvPicPr>
        <p:blipFill rotWithShape="1">
          <a:blip r:embed="rId3">
            <a:alphaModFix/>
          </a:blip>
          <a:srcRect b="0" l="0" r="0" t="0"/>
          <a:stretch/>
        </p:blipFill>
        <p:spPr>
          <a:xfrm>
            <a:off x="3203575" y="2204864"/>
            <a:ext cx="2736850" cy="1816100"/>
          </a:xfrm>
          <a:prstGeom prst="rect">
            <a:avLst/>
          </a:prstGeom>
          <a:noFill/>
          <a:ln>
            <a:noFill/>
          </a:ln>
        </p:spPr>
      </p:pic>
      <p:pic>
        <p:nvPicPr>
          <p:cNvPr id="129" name="Google Shape;129;p15"/>
          <p:cNvPicPr preferRelativeResize="0"/>
          <p:nvPr/>
        </p:nvPicPr>
        <p:blipFill rotWithShape="1">
          <a:blip r:embed="rId3">
            <a:alphaModFix/>
          </a:blip>
          <a:srcRect b="0" l="0" r="0" t="0"/>
          <a:stretch/>
        </p:blipFill>
        <p:spPr>
          <a:xfrm>
            <a:off x="6156176" y="2204864"/>
            <a:ext cx="2736850" cy="1816100"/>
          </a:xfrm>
          <a:prstGeom prst="rect">
            <a:avLst/>
          </a:prstGeom>
          <a:noFill/>
          <a:ln>
            <a:noFill/>
          </a:ln>
        </p:spPr>
      </p:pic>
      <p:cxnSp>
        <p:nvCxnSpPr>
          <p:cNvPr id="130" name="Google Shape;130;p15"/>
          <p:cNvCxnSpPr/>
          <p:nvPr/>
        </p:nvCxnSpPr>
        <p:spPr>
          <a:xfrm flipH="1" rot="-5400000">
            <a:off x="1231347" y="3820935"/>
            <a:ext cx="1610100" cy="411600"/>
          </a:xfrm>
          <a:prstGeom prst="curvedConnector3">
            <a:avLst>
              <a:gd fmla="val -14363" name="adj1"/>
            </a:avLst>
          </a:prstGeom>
          <a:noFill/>
          <a:ln cap="flat" cmpd="sng" w="19050">
            <a:solidFill>
              <a:schemeClr val="dk1"/>
            </a:solidFill>
            <a:prstDash val="solid"/>
            <a:round/>
            <a:headEnd len="sm" w="sm" type="none"/>
            <a:tailEnd len="med" w="med" type="stealth"/>
          </a:ln>
        </p:spPr>
      </p:cxnSp>
      <p:pic>
        <p:nvPicPr>
          <p:cNvPr id="131" name="Google Shape;131;p15"/>
          <p:cNvPicPr preferRelativeResize="0"/>
          <p:nvPr/>
        </p:nvPicPr>
        <p:blipFill rotWithShape="1">
          <a:blip r:embed="rId7">
            <a:alphaModFix/>
          </a:blip>
          <a:srcRect b="0" l="0" r="0" t="0"/>
          <a:stretch/>
        </p:blipFill>
        <p:spPr>
          <a:xfrm>
            <a:off x="4844102" y="2880792"/>
            <a:ext cx="517525" cy="1951037"/>
          </a:xfrm>
          <a:prstGeom prst="rect">
            <a:avLst/>
          </a:prstGeom>
          <a:noFill/>
          <a:ln>
            <a:noFill/>
          </a:ln>
        </p:spPr>
      </p:pic>
      <p:pic>
        <p:nvPicPr>
          <p:cNvPr id="132" name="Google Shape;132;p15"/>
          <p:cNvPicPr preferRelativeResize="0"/>
          <p:nvPr/>
        </p:nvPicPr>
        <p:blipFill rotWithShape="1">
          <a:blip r:embed="rId7">
            <a:alphaModFix/>
          </a:blip>
          <a:srcRect b="0" l="0" r="0" t="0"/>
          <a:stretch/>
        </p:blipFill>
        <p:spPr>
          <a:xfrm>
            <a:off x="7740352" y="2990131"/>
            <a:ext cx="517525" cy="1951037"/>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16"/>
          <p:cNvPicPr preferRelativeResize="0"/>
          <p:nvPr/>
        </p:nvPicPr>
        <p:blipFill rotWithShape="1">
          <a:blip r:embed="rId3">
            <a:alphaModFix/>
          </a:blip>
          <a:srcRect b="0" l="0" r="0" t="0"/>
          <a:stretch/>
        </p:blipFill>
        <p:spPr>
          <a:xfrm>
            <a:off x="6767736" y="620688"/>
            <a:ext cx="2376264" cy="1782198"/>
          </a:xfrm>
          <a:prstGeom prst="rect">
            <a:avLst/>
          </a:prstGeom>
          <a:noFill/>
          <a:ln>
            <a:noFill/>
          </a:ln>
        </p:spPr>
      </p:pic>
      <p:sp>
        <p:nvSpPr>
          <p:cNvPr id="138" name="Google Shape;138;p16"/>
          <p:cNvSpPr txBox="1"/>
          <p:nvPr>
            <p:ph idx="1" type="body"/>
          </p:nvPr>
        </p:nvSpPr>
        <p:spPr>
          <a:xfrm>
            <a:off x="323528" y="260648"/>
            <a:ext cx="8640960" cy="5865515"/>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SzPts val="3200"/>
              <a:buNone/>
            </a:pPr>
            <a:r>
              <a:rPr lang="it-IT"/>
              <a:t>4. die zwei Farben zu gleichen Teilen miteinander mischen  und einige Fragen beantworten.</a:t>
            </a:r>
            <a:endParaRPr/>
          </a:p>
          <a:p>
            <a:pPr indent="0" lvl="0" marL="0" rtl="0" algn="just">
              <a:spcBef>
                <a:spcPts val="640"/>
              </a:spcBef>
              <a:spcAft>
                <a:spcPts val="0"/>
              </a:spcAft>
              <a:buClr>
                <a:schemeClr val="dk1"/>
              </a:buClr>
              <a:buSzPts val="3200"/>
              <a:buNone/>
            </a:pPr>
            <a:r>
              <a:t/>
            </a:r>
            <a:endParaRPr/>
          </a:p>
          <a:p>
            <a:pPr indent="0" lvl="0" marL="0" rtl="0" algn="just">
              <a:spcBef>
                <a:spcPts val="640"/>
              </a:spcBef>
              <a:spcAft>
                <a:spcPts val="0"/>
              </a:spcAft>
              <a:buClr>
                <a:schemeClr val="dk1"/>
              </a:buClr>
              <a:buSzPts val="3200"/>
              <a:buNone/>
            </a:pPr>
            <a:r>
              <a:t/>
            </a:r>
            <a:endParaRPr/>
          </a:p>
          <a:p>
            <a:pPr indent="0" lvl="0" marL="0" rtl="0" algn="just">
              <a:spcBef>
                <a:spcPts val="640"/>
              </a:spcBef>
              <a:spcAft>
                <a:spcPts val="0"/>
              </a:spcAft>
              <a:buClr>
                <a:schemeClr val="dk1"/>
              </a:buClr>
              <a:buSzPts val="3200"/>
              <a:buNone/>
            </a:pPr>
            <a:r>
              <a:t/>
            </a:r>
            <a:endParaRPr/>
          </a:p>
          <a:p>
            <a:pPr indent="0" lvl="0" marL="0" rtl="0" algn="just">
              <a:spcBef>
                <a:spcPts val="640"/>
              </a:spcBef>
              <a:spcAft>
                <a:spcPts val="0"/>
              </a:spcAft>
              <a:buClr>
                <a:schemeClr val="dk1"/>
              </a:buClr>
              <a:buSzPts val="3200"/>
              <a:buNone/>
            </a:pPr>
            <a:r>
              <a:rPr lang="it-IT"/>
              <a:t>Zum Abschluss besprechen wir die Ergebnisse zusammen.</a:t>
            </a:r>
            <a:endParaRPr/>
          </a:p>
        </p:txBody>
      </p:sp>
      <p:sp>
        <p:nvSpPr>
          <p:cNvPr id="139" name="Google Shape;139;p16"/>
          <p:cNvSpPr/>
          <p:nvPr/>
        </p:nvSpPr>
        <p:spPr>
          <a:xfrm>
            <a:off x="611560" y="1664804"/>
            <a:ext cx="1008112" cy="1080120"/>
          </a:xfrm>
          <a:prstGeom prst="wedgeEllipseCallout">
            <a:avLst>
              <a:gd fmla="val 11753" name="adj1"/>
              <a:gd fmla="val 44158"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6"/>
          <p:cNvSpPr/>
          <p:nvPr/>
        </p:nvSpPr>
        <p:spPr>
          <a:xfrm>
            <a:off x="1259632" y="1700808"/>
            <a:ext cx="1008112" cy="1044116"/>
          </a:xfrm>
          <a:prstGeom prst="wedgeEllipseCallout">
            <a:avLst>
              <a:gd fmla="val -16298" name="adj1"/>
              <a:gd fmla="val 45870" name="adj2"/>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6"/>
          <p:cNvSpPr/>
          <p:nvPr/>
        </p:nvSpPr>
        <p:spPr>
          <a:xfrm>
            <a:off x="2825748" y="1730544"/>
            <a:ext cx="1008112" cy="1044116"/>
          </a:xfrm>
          <a:prstGeom prst="wedgeEllipseCallout">
            <a:avLst>
              <a:gd fmla="val -13274" name="adj1"/>
              <a:gd fmla="val 50823" name="adj2"/>
            </a:avLst>
          </a:prstGeom>
          <a:solidFill>
            <a:srgbClr val="0070C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6"/>
          <p:cNvSpPr/>
          <p:nvPr/>
        </p:nvSpPr>
        <p:spPr>
          <a:xfrm>
            <a:off x="3563888" y="1730544"/>
            <a:ext cx="1008112" cy="1044116"/>
          </a:xfrm>
          <a:prstGeom prst="wedgeEllipseCallout">
            <a:avLst>
              <a:gd fmla="val -17810" name="adj1"/>
              <a:gd fmla="val 46444" name="adj2"/>
            </a:avLst>
          </a:prstGeom>
          <a:solidFill>
            <a:schemeClr val="accent6"/>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6"/>
          <p:cNvSpPr/>
          <p:nvPr/>
        </p:nvSpPr>
        <p:spPr>
          <a:xfrm>
            <a:off x="5436096" y="1714560"/>
            <a:ext cx="1008112" cy="1044116"/>
          </a:xfrm>
          <a:prstGeom prst="wedgeEllipseCallout">
            <a:avLst>
              <a:gd fmla="val -10251" name="adj1"/>
              <a:gd fmla="val 46444" name="adj2"/>
            </a:avLst>
          </a:prstGeom>
          <a:solidFill>
            <a:srgbClr val="FFFF00"/>
          </a:solidFill>
          <a:ln cap="flat" cmpd="sng" w="254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6"/>
          <p:cNvSpPr/>
          <p:nvPr/>
        </p:nvSpPr>
        <p:spPr>
          <a:xfrm>
            <a:off x="6156176" y="1690798"/>
            <a:ext cx="1008112" cy="1028132"/>
          </a:xfrm>
          <a:prstGeom prst="wedgeEllipseCallout">
            <a:avLst>
              <a:gd fmla="val -14786" name="adj1"/>
              <a:gd fmla="val 46195"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5" name="Google Shape;145;p16"/>
          <p:cNvPicPr preferRelativeResize="0"/>
          <p:nvPr/>
        </p:nvPicPr>
        <p:blipFill rotWithShape="1">
          <a:blip r:embed="rId4">
            <a:alphaModFix/>
          </a:blip>
          <a:srcRect b="0" l="0" r="0" t="0"/>
          <a:stretch/>
        </p:blipFill>
        <p:spPr>
          <a:xfrm>
            <a:off x="6660232" y="4142981"/>
            <a:ext cx="1935686" cy="1446259"/>
          </a:xfrm>
          <a:prstGeom prst="rect">
            <a:avLst/>
          </a:prstGeom>
          <a:noFill/>
          <a:ln>
            <a:noFill/>
          </a:ln>
        </p:spPr>
      </p:pic>
      <p:pic>
        <p:nvPicPr>
          <p:cNvPr id="146" name="Google Shape;146;p16"/>
          <p:cNvPicPr preferRelativeResize="0"/>
          <p:nvPr/>
        </p:nvPicPr>
        <p:blipFill rotWithShape="1">
          <a:blip r:embed="rId5">
            <a:alphaModFix/>
          </a:blip>
          <a:srcRect b="62942" l="11020" r="10282" t="3030"/>
          <a:stretch/>
        </p:blipFill>
        <p:spPr>
          <a:xfrm>
            <a:off x="4250142" y="4325583"/>
            <a:ext cx="1930961" cy="1180891"/>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0" y="32405"/>
            <a:ext cx="9144000" cy="77809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it-IT" sz="4000">
                <a:solidFill>
                  <a:srgbClr val="FF0000"/>
                </a:solidFill>
              </a:rPr>
              <a:t>Redehilfen</a:t>
            </a:r>
            <a:endParaRPr sz="4000">
              <a:solidFill>
                <a:srgbClr val="FF0000"/>
              </a:solidFill>
            </a:endParaRPr>
          </a:p>
        </p:txBody>
      </p:sp>
      <p:pic>
        <p:nvPicPr>
          <p:cNvPr id="153" name="Google Shape;153;p17"/>
          <p:cNvPicPr preferRelativeResize="0"/>
          <p:nvPr/>
        </p:nvPicPr>
        <p:blipFill rotWithShape="1">
          <a:blip r:embed="rId3">
            <a:alphaModFix/>
          </a:blip>
          <a:srcRect b="0" l="0" r="0" t="0"/>
          <a:stretch/>
        </p:blipFill>
        <p:spPr>
          <a:xfrm>
            <a:off x="5008637" y="5023861"/>
            <a:ext cx="774700" cy="712787"/>
          </a:xfrm>
          <a:prstGeom prst="rect">
            <a:avLst/>
          </a:prstGeom>
          <a:noFill/>
          <a:ln>
            <a:noFill/>
          </a:ln>
        </p:spPr>
      </p:pic>
      <p:pic>
        <p:nvPicPr>
          <p:cNvPr id="154" name="Google Shape;154;p17"/>
          <p:cNvPicPr preferRelativeResize="0"/>
          <p:nvPr/>
        </p:nvPicPr>
        <p:blipFill rotWithShape="1">
          <a:blip r:embed="rId4">
            <a:alphaModFix/>
          </a:blip>
          <a:srcRect b="0" l="0" r="0" t="0"/>
          <a:stretch/>
        </p:blipFill>
        <p:spPr>
          <a:xfrm>
            <a:off x="3275856" y="2416290"/>
            <a:ext cx="873183" cy="882967"/>
          </a:xfrm>
          <a:prstGeom prst="rect">
            <a:avLst/>
          </a:prstGeom>
          <a:noFill/>
          <a:ln>
            <a:noFill/>
          </a:ln>
        </p:spPr>
      </p:pic>
      <p:sp>
        <p:nvSpPr>
          <p:cNvPr id="155" name="Google Shape;155;p17"/>
          <p:cNvSpPr txBox="1"/>
          <p:nvPr/>
        </p:nvSpPr>
        <p:spPr>
          <a:xfrm>
            <a:off x="-15641" y="1052736"/>
            <a:ext cx="9144000" cy="747897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000000"/>
              </a:buClr>
              <a:buSzPts val="3600"/>
              <a:buFont typeface="Arial"/>
              <a:buChar char="•"/>
            </a:pPr>
            <a:r>
              <a:rPr lang="it-IT" sz="3600">
                <a:solidFill>
                  <a:srgbClr val="000000"/>
                </a:solidFill>
                <a:latin typeface="Calibri"/>
                <a:ea typeface="Calibri"/>
                <a:cs typeface="Calibri"/>
                <a:sym typeface="Calibri"/>
              </a:rPr>
              <a:t>Unglaublich: Ich sehe …</a:t>
            </a:r>
            <a:endParaRPr/>
          </a:p>
          <a:p>
            <a:pPr indent="-457200" lvl="0" marL="457200" marR="0" rtl="0" algn="l">
              <a:spcBef>
                <a:spcPts val="0"/>
              </a:spcBef>
              <a:spcAft>
                <a:spcPts val="0"/>
              </a:spcAft>
              <a:buClr>
                <a:srgbClr val="000000"/>
              </a:buClr>
              <a:buSzPts val="3600"/>
              <a:buFont typeface="Arial"/>
              <a:buChar char="•"/>
            </a:pPr>
            <a:r>
              <a:rPr lang="it-IT" sz="3600">
                <a:solidFill>
                  <a:srgbClr val="000000"/>
                </a:solidFill>
                <a:latin typeface="Calibri"/>
                <a:ea typeface="Calibri"/>
                <a:cs typeface="Calibri"/>
                <a:sym typeface="Calibri"/>
              </a:rPr>
              <a:t>Und du? Welche Farbe siehst du?</a:t>
            </a:r>
            <a:endParaRPr/>
          </a:p>
          <a:p>
            <a:pPr indent="-457200" lvl="0" marL="457200" marR="0" rtl="0" algn="l">
              <a:spcBef>
                <a:spcPts val="0"/>
              </a:spcBef>
              <a:spcAft>
                <a:spcPts val="0"/>
              </a:spcAft>
              <a:buClr>
                <a:srgbClr val="000000"/>
              </a:buClr>
              <a:buSzPts val="3600"/>
              <a:buFont typeface="Arial"/>
              <a:buChar char="•"/>
            </a:pPr>
            <a:r>
              <a:rPr lang="it-IT" sz="3600">
                <a:solidFill>
                  <a:srgbClr val="000000"/>
                </a:solidFill>
                <a:latin typeface="Calibri"/>
                <a:ea typeface="Calibri"/>
                <a:cs typeface="Calibri"/>
                <a:sym typeface="Calibri"/>
              </a:rPr>
              <a:t>Ich sehe…</a:t>
            </a:r>
            <a:endParaRPr/>
          </a:p>
          <a:p>
            <a:pPr indent="-457200" lvl="0" marL="457200" marR="0" rtl="0" algn="l">
              <a:spcBef>
                <a:spcPts val="0"/>
              </a:spcBef>
              <a:spcAft>
                <a:spcPts val="0"/>
              </a:spcAft>
              <a:buClr>
                <a:srgbClr val="000000"/>
              </a:buClr>
              <a:buSzPts val="3600"/>
              <a:buFont typeface="Arial"/>
              <a:buChar char="•"/>
            </a:pPr>
            <a:r>
              <a:rPr lang="it-IT" sz="3600">
                <a:solidFill>
                  <a:srgbClr val="000000"/>
                </a:solidFill>
                <a:latin typeface="Calibri"/>
                <a:ea typeface="Calibri"/>
                <a:cs typeface="Calibri"/>
                <a:sym typeface="Calibri"/>
              </a:rPr>
              <a:t>Wer schreibt? </a:t>
            </a:r>
            <a:endParaRPr/>
          </a:p>
          <a:p>
            <a:pPr indent="-457200" lvl="0" marL="457200" marR="0" rtl="0" algn="l">
              <a:spcBef>
                <a:spcPts val="0"/>
              </a:spcBef>
              <a:spcAft>
                <a:spcPts val="0"/>
              </a:spcAft>
              <a:buClr>
                <a:srgbClr val="000000"/>
              </a:buClr>
              <a:buSzPts val="3600"/>
              <a:buFont typeface="Arial"/>
              <a:buChar char="•"/>
            </a:pPr>
            <a:r>
              <a:rPr lang="it-IT" sz="3600">
                <a:solidFill>
                  <a:srgbClr val="000000"/>
                </a:solidFill>
                <a:latin typeface="Calibri"/>
                <a:ea typeface="Calibri"/>
                <a:cs typeface="Calibri"/>
                <a:sym typeface="Calibri"/>
              </a:rPr>
              <a:t>Darf ich die Farben mischen?</a:t>
            </a:r>
            <a:endParaRPr/>
          </a:p>
          <a:p>
            <a:pPr indent="-457200" lvl="0" marL="457200" marR="0" rtl="0" algn="l">
              <a:spcBef>
                <a:spcPts val="0"/>
              </a:spcBef>
              <a:spcAft>
                <a:spcPts val="0"/>
              </a:spcAft>
              <a:buClr>
                <a:srgbClr val="000000"/>
              </a:buClr>
              <a:buSzPts val="3600"/>
              <a:buFont typeface="Arial"/>
              <a:buChar char="•"/>
            </a:pPr>
            <a:r>
              <a:rPr lang="it-IT" sz="3600">
                <a:solidFill>
                  <a:srgbClr val="000000"/>
                </a:solidFill>
                <a:latin typeface="Calibri"/>
                <a:ea typeface="Calibri"/>
                <a:cs typeface="Calibri"/>
                <a:sym typeface="Calibri"/>
              </a:rPr>
              <a:t>Ja/Nein!</a:t>
            </a:r>
            <a:endParaRPr/>
          </a:p>
          <a:p>
            <a:pPr indent="-457200" lvl="0" marL="457200" marR="0" rtl="0" algn="l">
              <a:spcBef>
                <a:spcPts val="0"/>
              </a:spcBef>
              <a:spcAft>
                <a:spcPts val="0"/>
              </a:spcAft>
              <a:buClr>
                <a:srgbClr val="000000"/>
              </a:buClr>
              <a:buSzPts val="3600"/>
              <a:buFont typeface="Arial"/>
              <a:buChar char="•"/>
            </a:pPr>
            <a:r>
              <a:rPr lang="it-IT" sz="3600">
                <a:solidFill>
                  <a:srgbClr val="000000"/>
                </a:solidFill>
                <a:latin typeface="Calibri"/>
                <a:ea typeface="Calibri"/>
                <a:cs typeface="Calibri"/>
                <a:sym typeface="Calibri"/>
              </a:rPr>
              <a:t>Wir müssen die Farben zu gleichen Teilen mischen.</a:t>
            </a:r>
            <a:endParaRPr/>
          </a:p>
          <a:p>
            <a:pPr indent="-457200" lvl="0" marL="457200" marR="0" rtl="0" algn="l">
              <a:spcBef>
                <a:spcPts val="0"/>
              </a:spcBef>
              <a:spcAft>
                <a:spcPts val="0"/>
              </a:spcAft>
              <a:buClr>
                <a:srgbClr val="000000"/>
              </a:buClr>
              <a:buSzPts val="3600"/>
              <a:buFont typeface="Arial"/>
              <a:buChar char="•"/>
            </a:pPr>
            <a:r>
              <a:rPr lang="it-IT" sz="3600">
                <a:solidFill>
                  <a:srgbClr val="000000"/>
                </a:solidFill>
                <a:latin typeface="Calibri"/>
                <a:ea typeface="Calibri"/>
                <a:cs typeface="Calibri"/>
                <a:sym typeface="Calibri"/>
              </a:rPr>
              <a:t>Schaut mal, sie werden …</a:t>
            </a:r>
            <a:endParaRPr/>
          </a:p>
          <a:p>
            <a:pPr indent="-254000" lvl="0" marL="457200" marR="0" rtl="0" algn="l">
              <a:spcBef>
                <a:spcPts val="0"/>
              </a:spcBef>
              <a:spcAft>
                <a:spcPts val="0"/>
              </a:spcAft>
              <a:buClr>
                <a:schemeClr val="dk1"/>
              </a:buClr>
              <a:buSzPts val="3200"/>
              <a:buFont typeface="Arial"/>
              <a:buNone/>
            </a:pPr>
            <a:r>
              <a:t/>
            </a:r>
            <a:endParaRPr sz="3200">
              <a:solidFill>
                <a:srgbClr val="000000"/>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rgbClr val="000000"/>
              </a:solidFill>
              <a:latin typeface="Calibri"/>
              <a:ea typeface="Calibri"/>
              <a:cs typeface="Calibri"/>
              <a:sym typeface="Calibri"/>
            </a:endParaRPr>
          </a:p>
          <a:p>
            <a:pPr indent="-254000" lvl="0" marL="457200" marR="0" rtl="0" algn="l">
              <a:spcBef>
                <a:spcPts val="0"/>
              </a:spcBef>
              <a:spcAft>
                <a:spcPts val="0"/>
              </a:spcAft>
              <a:buClr>
                <a:schemeClr val="dk1"/>
              </a:buClr>
              <a:buSzPts val="3200"/>
              <a:buFont typeface="Arial"/>
              <a:buNone/>
            </a:pPr>
            <a:r>
              <a:t/>
            </a:r>
            <a:endParaRPr sz="3200">
              <a:solidFill>
                <a:srgbClr val="000000"/>
              </a:solidFill>
              <a:latin typeface="Calibri"/>
              <a:ea typeface="Calibri"/>
              <a:cs typeface="Calibri"/>
              <a:sym typeface="Calibri"/>
            </a:endParaRPr>
          </a:p>
          <a:p>
            <a:pPr indent="-254000" lvl="0" marL="457200" marR="0" rtl="0" algn="l">
              <a:spcBef>
                <a:spcPts val="0"/>
              </a:spcBef>
              <a:spcAft>
                <a:spcPts val="0"/>
              </a:spcAft>
              <a:buClr>
                <a:schemeClr val="dk1"/>
              </a:buClr>
              <a:buSzPts val="3200"/>
              <a:buFont typeface="Arial"/>
              <a:buNone/>
            </a:pPr>
            <a:r>
              <a:t/>
            </a:r>
            <a:endParaRPr sz="3200">
              <a:solidFill>
                <a:srgbClr val="000000"/>
              </a:solidFill>
              <a:latin typeface="Calibri"/>
              <a:ea typeface="Calibri"/>
              <a:cs typeface="Calibri"/>
              <a:sym typeface="Calibri"/>
            </a:endParaRPr>
          </a:p>
          <a:p>
            <a:pPr indent="-254000" lvl="0" marL="457200" marR="0" rtl="0" algn="l">
              <a:spcBef>
                <a:spcPts val="0"/>
              </a:spcBef>
              <a:spcAft>
                <a:spcPts val="0"/>
              </a:spcAft>
              <a:buClr>
                <a:schemeClr val="dk1"/>
              </a:buClr>
              <a:buSzPts val="3200"/>
              <a:buFont typeface="Arial"/>
              <a:buNone/>
            </a:pPr>
            <a:r>
              <a:t/>
            </a:r>
            <a:endParaRPr sz="3200">
              <a:solidFill>
                <a:srgbClr val="000000"/>
              </a:solidFill>
              <a:latin typeface="Calibri"/>
              <a:ea typeface="Calibri"/>
              <a:cs typeface="Calibri"/>
              <a:sym typeface="Calibri"/>
            </a:endParaRPr>
          </a:p>
        </p:txBody>
      </p:sp>
      <p:pic>
        <p:nvPicPr>
          <p:cNvPr id="156" name="Google Shape;156;p17"/>
          <p:cNvPicPr preferRelativeResize="0"/>
          <p:nvPr/>
        </p:nvPicPr>
        <p:blipFill rotWithShape="1">
          <a:blip r:embed="rId5">
            <a:alphaModFix/>
          </a:blip>
          <a:srcRect b="15619" l="9263" r="19066" t="11857"/>
          <a:stretch/>
        </p:blipFill>
        <p:spPr>
          <a:xfrm>
            <a:off x="5220073" y="5064637"/>
            <a:ext cx="1224136" cy="1139718"/>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8"/>
          <p:cNvSpPr txBox="1"/>
          <p:nvPr>
            <p:ph type="title"/>
          </p:nvPr>
        </p:nvSpPr>
        <p:spPr>
          <a:xfrm>
            <a:off x="-21579" y="5110"/>
            <a:ext cx="9144000" cy="994122"/>
          </a:xfrm>
          <a:prstGeom prst="rect">
            <a:avLst/>
          </a:prstGeom>
          <a:solidFill>
            <a:srgbClr val="FFFF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it-IT">
                <a:solidFill>
                  <a:srgbClr val="FF0000"/>
                </a:solidFill>
              </a:rPr>
              <a:t>Zusammenfassung und Rückmeldung</a:t>
            </a:r>
            <a:endParaRPr>
              <a:solidFill>
                <a:srgbClr val="FF0000"/>
              </a:solidFill>
            </a:endParaRPr>
          </a:p>
        </p:txBody>
      </p:sp>
      <p:sp>
        <p:nvSpPr>
          <p:cNvPr id="162" name="Google Shape;162;p18"/>
          <p:cNvSpPr txBox="1"/>
          <p:nvPr>
            <p:ph idx="1" type="body"/>
          </p:nvPr>
        </p:nvSpPr>
        <p:spPr>
          <a:xfrm>
            <a:off x="0" y="1052736"/>
            <a:ext cx="8964488" cy="5040560"/>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2800"/>
              <a:buFont typeface="Calibri"/>
              <a:buAutoNum type="arabicPeriod"/>
            </a:pPr>
            <a:r>
              <a:rPr b="1" lang="it-IT" sz="2800">
                <a:latin typeface="Century Gothic"/>
                <a:ea typeface="Century Gothic"/>
                <a:cs typeface="Century Gothic"/>
                <a:sym typeface="Century Gothic"/>
              </a:rPr>
              <a:t>Was habt ihr gemacht?</a:t>
            </a:r>
            <a:endParaRPr/>
          </a:p>
          <a:p>
            <a:pPr indent="0" lvl="0" marL="0" rtl="0" algn="just">
              <a:spcBef>
                <a:spcPts val="560"/>
              </a:spcBef>
              <a:spcAft>
                <a:spcPts val="0"/>
              </a:spcAft>
              <a:buClr>
                <a:schemeClr val="dk1"/>
              </a:buClr>
              <a:buSzPts val="2800"/>
              <a:buNone/>
            </a:pPr>
            <a:r>
              <a:rPr lang="it-IT" sz="2800">
                <a:latin typeface="Century Gothic"/>
                <a:ea typeface="Century Gothic"/>
                <a:cs typeface="Century Gothic"/>
                <a:sym typeface="Century Gothic"/>
              </a:rPr>
              <a:t>Wir haben rote, blaue, gelbe Blätter fixiert und dann auf ein weißes Blatt geschaut. Wir haben auch Farbpaare gemischt.</a:t>
            </a:r>
            <a:endParaRPr sz="2800"/>
          </a:p>
          <a:p>
            <a:pPr indent="0" lvl="0" marL="0" rtl="0" algn="just">
              <a:spcBef>
                <a:spcPts val="1560"/>
              </a:spcBef>
              <a:spcAft>
                <a:spcPts val="0"/>
              </a:spcAft>
              <a:buClr>
                <a:schemeClr val="dk1"/>
              </a:buClr>
              <a:buSzPts val="2800"/>
              <a:buNone/>
            </a:pPr>
            <a:r>
              <a:rPr b="1" lang="it-IT" sz="2800">
                <a:latin typeface="Century Gothic"/>
                <a:ea typeface="Century Gothic"/>
                <a:cs typeface="Century Gothic"/>
                <a:sym typeface="Century Gothic"/>
              </a:rPr>
              <a:t>2.Was habt ihr erfahren?</a:t>
            </a:r>
            <a:endParaRPr/>
          </a:p>
          <a:p>
            <a:pPr indent="0" lvl="0" marL="0" rtl="0" algn="just">
              <a:spcBef>
                <a:spcPts val="560"/>
              </a:spcBef>
              <a:spcAft>
                <a:spcPts val="0"/>
              </a:spcAft>
              <a:buClr>
                <a:schemeClr val="dk1"/>
              </a:buClr>
              <a:buSzPts val="2800"/>
              <a:buNone/>
            </a:pPr>
            <a:r>
              <a:rPr lang="it-IT" sz="2800">
                <a:latin typeface="Century Gothic"/>
                <a:ea typeface="Century Gothic"/>
                <a:cs typeface="Century Gothic"/>
                <a:sym typeface="Century Gothic"/>
              </a:rPr>
              <a:t>Nach Rot sehen unsere Augen Grün, nach Blau sehen sie Orange und nach Gelb Violett. </a:t>
            </a:r>
            <a:endParaRPr sz="2800"/>
          </a:p>
          <a:p>
            <a:pPr indent="0" lvl="0" marL="0" rtl="0" algn="just">
              <a:spcBef>
                <a:spcPts val="1560"/>
              </a:spcBef>
              <a:spcAft>
                <a:spcPts val="0"/>
              </a:spcAft>
              <a:buClr>
                <a:srgbClr val="000000"/>
              </a:buClr>
              <a:buSzPts val="2800"/>
              <a:buNone/>
            </a:pPr>
            <a:r>
              <a:rPr b="1" lang="it-IT" sz="2800">
                <a:solidFill>
                  <a:srgbClr val="000000"/>
                </a:solidFill>
              </a:rPr>
              <a:t>3. </a:t>
            </a:r>
            <a:r>
              <a:rPr b="1" lang="it-IT" sz="2800">
                <a:solidFill>
                  <a:srgbClr val="000000"/>
                </a:solidFill>
                <a:latin typeface="Century Gothic"/>
                <a:ea typeface="Century Gothic"/>
                <a:cs typeface="Century Gothic"/>
                <a:sym typeface="Century Gothic"/>
              </a:rPr>
              <a:t>Wie heißen diese Farben?</a:t>
            </a:r>
            <a:endParaRPr b="1" sz="2800">
              <a:solidFill>
                <a:srgbClr val="000000"/>
              </a:solidFill>
            </a:endParaRPr>
          </a:p>
          <a:p>
            <a:pPr indent="0" lvl="0" marL="0" rtl="0" algn="just">
              <a:spcBef>
                <a:spcPts val="1560"/>
              </a:spcBef>
              <a:spcAft>
                <a:spcPts val="0"/>
              </a:spcAft>
              <a:buClr>
                <a:srgbClr val="000000"/>
              </a:buClr>
              <a:buSzPts val="2800"/>
              <a:buNone/>
            </a:pPr>
            <a:r>
              <a:rPr lang="it-IT" sz="2800">
                <a:solidFill>
                  <a:srgbClr val="000000"/>
                </a:solidFill>
                <a:latin typeface="Century Gothic"/>
                <a:ea typeface="Century Gothic"/>
                <a:cs typeface="Century Gothic"/>
                <a:sym typeface="Century Gothic"/>
              </a:rPr>
              <a:t>Sie heißen Komplementärfarben</a:t>
            </a:r>
            <a:endParaRPr b="1" sz="2800"/>
          </a:p>
          <a:p>
            <a:pPr indent="-139700" lvl="0" marL="342900" rtl="0" algn="l">
              <a:spcBef>
                <a:spcPts val="1640"/>
              </a:spcBef>
              <a:spcAft>
                <a:spcPts val="0"/>
              </a:spcAft>
              <a:buClr>
                <a:schemeClr val="dk1"/>
              </a:buClr>
              <a:buSzPts val="3200"/>
              <a:buNone/>
            </a:pPr>
            <a:r>
              <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5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5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500"/>
                                        <p:tgtEl>
                                          <p:spTgt spid="1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Effect filter="fade" transition="in">
                                      <p:cBhvr>
                                        <p:cTn dur="500"/>
                                        <p:tgtEl>
                                          <p:spTgt spid="1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4" st="4"/>
                                            </p:txEl>
                                          </p:spTgt>
                                        </p:tgtEl>
                                        <p:attrNameLst>
                                          <p:attrName>style.visibility</p:attrName>
                                        </p:attrNameLst>
                                      </p:cBhvr>
                                      <p:to>
                                        <p:strVal val="visible"/>
                                      </p:to>
                                    </p:set>
                                    <p:animEffect filter="fade" transition="in">
                                      <p:cBhvr>
                                        <p:cTn dur="500"/>
                                        <p:tgtEl>
                                          <p:spTgt spid="1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5" st="5"/>
                                            </p:txEl>
                                          </p:spTgt>
                                        </p:tgtEl>
                                        <p:attrNameLst>
                                          <p:attrName>style.visibility</p:attrName>
                                        </p:attrNameLst>
                                      </p:cBhvr>
                                      <p:to>
                                        <p:strVal val="visible"/>
                                      </p:to>
                                    </p:set>
                                    <p:animEffect filter="fade" transition="in">
                                      <p:cBhvr>
                                        <p:cTn dur="500"/>
                                        <p:tgtEl>
                                          <p:spTgt spid="1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6" st="6"/>
                                            </p:txEl>
                                          </p:spTgt>
                                        </p:tgtEl>
                                        <p:attrNameLst>
                                          <p:attrName>style.visibility</p:attrName>
                                        </p:attrNameLst>
                                      </p:cBhvr>
                                      <p:to>
                                        <p:strVal val="visible"/>
                                      </p:to>
                                    </p:set>
                                    <p:animEffect filter="fade" transition="in">
                                      <p:cBhvr>
                                        <p:cTn dur="500"/>
                                        <p:tgtEl>
                                          <p:spTgt spid="16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9"/>
          <p:cNvSpPr txBox="1"/>
          <p:nvPr>
            <p:ph idx="1" type="body"/>
          </p:nvPr>
        </p:nvSpPr>
        <p:spPr>
          <a:xfrm>
            <a:off x="0" y="0"/>
            <a:ext cx="9036496" cy="685800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SzPts val="2400"/>
              <a:buNone/>
            </a:pPr>
            <a:r>
              <a:rPr b="1" lang="it-IT" sz="2400"/>
              <a:t>      </a:t>
            </a:r>
            <a:r>
              <a:rPr b="1" lang="it-IT"/>
              <a:t>Komplementärfarben</a:t>
            </a:r>
            <a:endParaRPr/>
          </a:p>
          <a:p>
            <a:pPr indent="0" lvl="0" marL="0" rtl="0" algn="l">
              <a:spcBef>
                <a:spcPts val="1560"/>
              </a:spcBef>
              <a:spcAft>
                <a:spcPts val="0"/>
              </a:spcAft>
              <a:buClr>
                <a:schemeClr val="dk1"/>
              </a:buClr>
              <a:buSzPts val="2800"/>
              <a:buNone/>
            </a:pPr>
            <a:r>
              <a:rPr lang="it-IT" sz="2800"/>
              <a:t>Rot                                          Grün</a:t>
            </a:r>
            <a:endParaRPr sz="2800"/>
          </a:p>
          <a:p>
            <a:pPr indent="0" lvl="0" marL="0" rtl="0" algn="l">
              <a:spcBef>
                <a:spcPts val="1560"/>
              </a:spcBef>
              <a:spcAft>
                <a:spcPts val="0"/>
              </a:spcAft>
              <a:buClr>
                <a:schemeClr val="dk1"/>
              </a:buClr>
              <a:buSzPts val="2800"/>
              <a:buNone/>
            </a:pPr>
            <a:r>
              <a:rPr lang="it-IT" sz="2800"/>
              <a:t>Blau                                        Orange </a:t>
            </a:r>
            <a:endParaRPr sz="2800"/>
          </a:p>
          <a:p>
            <a:pPr indent="0" lvl="0" marL="0" rtl="0" algn="l">
              <a:spcBef>
                <a:spcPts val="1560"/>
              </a:spcBef>
              <a:spcAft>
                <a:spcPts val="0"/>
              </a:spcAft>
              <a:buClr>
                <a:schemeClr val="dk1"/>
              </a:buClr>
              <a:buSzPts val="2800"/>
              <a:buNone/>
            </a:pPr>
            <a:r>
              <a:rPr lang="it-IT" sz="2800"/>
              <a:t>Gelb                                        Violett</a:t>
            </a:r>
            <a:endParaRPr sz="2800"/>
          </a:p>
          <a:p>
            <a:pPr indent="0" lvl="0" marL="0" rtl="0" algn="just">
              <a:spcBef>
                <a:spcPts val="1560"/>
              </a:spcBef>
              <a:spcAft>
                <a:spcPts val="0"/>
              </a:spcAft>
              <a:buClr>
                <a:schemeClr val="dk1"/>
              </a:buClr>
              <a:buSzPts val="2800"/>
              <a:buNone/>
            </a:pPr>
            <a:r>
              <a:rPr b="1" lang="it-IT" sz="2800">
                <a:latin typeface="Century Gothic"/>
                <a:ea typeface="Century Gothic"/>
                <a:cs typeface="Century Gothic"/>
                <a:sym typeface="Century Gothic"/>
              </a:rPr>
              <a:t>4. Wo liegen die Komplementärfarben im Farbkreis.</a:t>
            </a:r>
            <a:endParaRPr b="1" sz="2800"/>
          </a:p>
          <a:p>
            <a:pPr indent="0" lvl="0" marL="0" rtl="0" algn="just">
              <a:spcBef>
                <a:spcPts val="1560"/>
              </a:spcBef>
              <a:spcAft>
                <a:spcPts val="0"/>
              </a:spcAft>
              <a:buClr>
                <a:schemeClr val="dk1"/>
              </a:buClr>
              <a:buSzPts val="2800"/>
              <a:buNone/>
            </a:pPr>
            <a:r>
              <a:rPr lang="it-IT" sz="2800">
                <a:latin typeface="Century Gothic"/>
                <a:ea typeface="Century Gothic"/>
                <a:cs typeface="Century Gothic"/>
                <a:sym typeface="Century Gothic"/>
              </a:rPr>
              <a:t>Sie liegen sich gegenüber.</a:t>
            </a:r>
            <a:endParaRPr/>
          </a:p>
          <a:p>
            <a:pPr indent="0" lvl="0" marL="0" rtl="0" algn="just">
              <a:lnSpc>
                <a:spcPct val="110000"/>
              </a:lnSpc>
              <a:spcBef>
                <a:spcPts val="1680"/>
              </a:spcBef>
              <a:spcAft>
                <a:spcPts val="0"/>
              </a:spcAft>
              <a:buClr>
                <a:schemeClr val="dk1"/>
              </a:buClr>
              <a:buSzPts val="3400"/>
              <a:buNone/>
            </a:pPr>
            <a:r>
              <a:t/>
            </a:r>
            <a:endParaRPr b="1" sz="3400"/>
          </a:p>
          <a:p>
            <a:pPr indent="0" lvl="0" marL="0" rtl="0" algn="just">
              <a:spcBef>
                <a:spcPts val="1640"/>
              </a:spcBef>
              <a:spcAft>
                <a:spcPts val="0"/>
              </a:spcAft>
              <a:buClr>
                <a:schemeClr val="dk1"/>
              </a:buClr>
              <a:buSzPts val="3200"/>
              <a:buNone/>
            </a:pPr>
            <a:r>
              <a:t/>
            </a:r>
            <a:endParaRPr/>
          </a:p>
          <a:p>
            <a:pPr indent="0" lvl="0" marL="0" rtl="0" algn="just">
              <a:spcBef>
                <a:spcPts val="1640"/>
              </a:spcBef>
              <a:spcAft>
                <a:spcPts val="0"/>
              </a:spcAft>
              <a:buClr>
                <a:schemeClr val="dk1"/>
              </a:buClr>
              <a:buSzPts val="3200"/>
              <a:buNone/>
            </a:pPr>
            <a:r>
              <a:t/>
            </a:r>
            <a:endParaRPr b="1"/>
          </a:p>
          <a:p>
            <a:pPr indent="0" lvl="0" marL="0" rtl="0" algn="l">
              <a:spcBef>
                <a:spcPts val="1640"/>
              </a:spcBef>
              <a:spcAft>
                <a:spcPts val="0"/>
              </a:spcAft>
              <a:buClr>
                <a:schemeClr val="dk1"/>
              </a:buClr>
              <a:buSzPts val="3200"/>
              <a:buNone/>
            </a:pPr>
            <a:r>
              <a:t/>
            </a:r>
            <a:endParaRPr b="1"/>
          </a:p>
        </p:txBody>
      </p:sp>
      <p:pic>
        <p:nvPicPr>
          <p:cNvPr id="168" name="Google Shape;168;p19"/>
          <p:cNvPicPr preferRelativeResize="0"/>
          <p:nvPr/>
        </p:nvPicPr>
        <p:blipFill rotWithShape="1">
          <a:blip r:embed="rId3">
            <a:alphaModFix/>
          </a:blip>
          <a:srcRect b="0" l="0" r="0" t="0"/>
          <a:stretch/>
        </p:blipFill>
        <p:spPr>
          <a:xfrm>
            <a:off x="893321" y="662748"/>
            <a:ext cx="615950" cy="560387"/>
          </a:xfrm>
          <a:prstGeom prst="rect">
            <a:avLst/>
          </a:prstGeom>
          <a:noFill/>
          <a:ln>
            <a:noFill/>
          </a:ln>
        </p:spPr>
      </p:pic>
      <p:pic>
        <p:nvPicPr>
          <p:cNvPr id="169" name="Google Shape;169;p19"/>
          <p:cNvPicPr preferRelativeResize="0"/>
          <p:nvPr/>
        </p:nvPicPr>
        <p:blipFill rotWithShape="1">
          <a:blip r:embed="rId4">
            <a:alphaModFix/>
          </a:blip>
          <a:srcRect b="0" l="0" r="0" t="0"/>
          <a:stretch/>
        </p:blipFill>
        <p:spPr>
          <a:xfrm>
            <a:off x="2840277" y="699046"/>
            <a:ext cx="633413" cy="554037"/>
          </a:xfrm>
          <a:prstGeom prst="rect">
            <a:avLst/>
          </a:prstGeom>
          <a:noFill/>
          <a:ln>
            <a:noFill/>
          </a:ln>
        </p:spPr>
      </p:pic>
      <p:pic>
        <p:nvPicPr>
          <p:cNvPr id="170" name="Google Shape;170;p19"/>
          <p:cNvPicPr preferRelativeResize="0"/>
          <p:nvPr/>
        </p:nvPicPr>
        <p:blipFill rotWithShape="1">
          <a:blip r:embed="rId5">
            <a:alphaModFix/>
          </a:blip>
          <a:srcRect b="0" l="0" r="0" t="0"/>
          <a:stretch/>
        </p:blipFill>
        <p:spPr>
          <a:xfrm>
            <a:off x="1619672" y="878432"/>
            <a:ext cx="957263" cy="188913"/>
          </a:xfrm>
          <a:prstGeom prst="rect">
            <a:avLst/>
          </a:prstGeom>
          <a:noFill/>
          <a:ln>
            <a:noFill/>
          </a:ln>
        </p:spPr>
      </p:pic>
      <p:pic>
        <p:nvPicPr>
          <p:cNvPr id="171" name="Google Shape;171;p19"/>
          <p:cNvPicPr preferRelativeResize="0"/>
          <p:nvPr/>
        </p:nvPicPr>
        <p:blipFill rotWithShape="1">
          <a:blip r:embed="rId6">
            <a:alphaModFix/>
          </a:blip>
          <a:srcRect b="0" l="0" r="0" t="0"/>
          <a:stretch/>
        </p:blipFill>
        <p:spPr>
          <a:xfrm>
            <a:off x="1619672" y="1446701"/>
            <a:ext cx="963613" cy="188913"/>
          </a:xfrm>
          <a:prstGeom prst="rect">
            <a:avLst/>
          </a:prstGeom>
          <a:noFill/>
          <a:ln>
            <a:noFill/>
          </a:ln>
        </p:spPr>
      </p:pic>
      <p:pic>
        <p:nvPicPr>
          <p:cNvPr id="172" name="Google Shape;172;p19"/>
          <p:cNvPicPr preferRelativeResize="0"/>
          <p:nvPr/>
        </p:nvPicPr>
        <p:blipFill rotWithShape="1">
          <a:blip r:embed="rId6">
            <a:alphaModFix/>
          </a:blip>
          <a:srcRect b="0" l="0" r="0" t="0"/>
          <a:stretch/>
        </p:blipFill>
        <p:spPr>
          <a:xfrm>
            <a:off x="1616496" y="2104608"/>
            <a:ext cx="963613" cy="188913"/>
          </a:xfrm>
          <a:prstGeom prst="rect">
            <a:avLst/>
          </a:prstGeom>
          <a:noFill/>
          <a:ln>
            <a:noFill/>
          </a:ln>
        </p:spPr>
      </p:pic>
      <p:pic>
        <p:nvPicPr>
          <p:cNvPr id="173" name="Google Shape;173;p19"/>
          <p:cNvPicPr preferRelativeResize="0"/>
          <p:nvPr/>
        </p:nvPicPr>
        <p:blipFill rotWithShape="1">
          <a:blip r:embed="rId7">
            <a:alphaModFix/>
          </a:blip>
          <a:srcRect b="0" l="0" r="0" t="0"/>
          <a:stretch/>
        </p:blipFill>
        <p:spPr>
          <a:xfrm>
            <a:off x="875858" y="1276226"/>
            <a:ext cx="633413" cy="554037"/>
          </a:xfrm>
          <a:prstGeom prst="rect">
            <a:avLst/>
          </a:prstGeom>
          <a:noFill/>
          <a:ln>
            <a:noFill/>
          </a:ln>
        </p:spPr>
      </p:pic>
      <p:pic>
        <p:nvPicPr>
          <p:cNvPr id="174" name="Google Shape;174;p19"/>
          <p:cNvPicPr preferRelativeResize="0"/>
          <p:nvPr/>
        </p:nvPicPr>
        <p:blipFill rotWithShape="1">
          <a:blip r:embed="rId8">
            <a:alphaModFix/>
          </a:blip>
          <a:srcRect b="0" l="0" r="0" t="0"/>
          <a:stretch/>
        </p:blipFill>
        <p:spPr>
          <a:xfrm>
            <a:off x="2840277" y="1370681"/>
            <a:ext cx="633413" cy="554037"/>
          </a:xfrm>
          <a:prstGeom prst="rect">
            <a:avLst/>
          </a:prstGeom>
          <a:noFill/>
          <a:ln>
            <a:noFill/>
          </a:ln>
        </p:spPr>
      </p:pic>
      <p:pic>
        <p:nvPicPr>
          <p:cNvPr id="175" name="Google Shape;175;p19"/>
          <p:cNvPicPr preferRelativeResize="0"/>
          <p:nvPr/>
        </p:nvPicPr>
        <p:blipFill rotWithShape="1">
          <a:blip r:embed="rId9">
            <a:alphaModFix/>
          </a:blip>
          <a:srcRect b="0" l="0" r="0" t="0"/>
          <a:stretch/>
        </p:blipFill>
        <p:spPr>
          <a:xfrm>
            <a:off x="884589" y="1922047"/>
            <a:ext cx="633413" cy="554037"/>
          </a:xfrm>
          <a:prstGeom prst="rect">
            <a:avLst/>
          </a:prstGeom>
          <a:noFill/>
          <a:ln>
            <a:noFill/>
          </a:ln>
        </p:spPr>
      </p:pic>
      <p:pic>
        <p:nvPicPr>
          <p:cNvPr id="176" name="Google Shape;176;p19"/>
          <p:cNvPicPr preferRelativeResize="0"/>
          <p:nvPr/>
        </p:nvPicPr>
        <p:blipFill rotWithShape="1">
          <a:blip r:embed="rId10">
            <a:alphaModFix/>
          </a:blip>
          <a:srcRect b="0" l="0" r="0" t="0"/>
          <a:stretch/>
        </p:blipFill>
        <p:spPr>
          <a:xfrm>
            <a:off x="2840277" y="2012231"/>
            <a:ext cx="633413" cy="554037"/>
          </a:xfrm>
          <a:prstGeom prst="rect">
            <a:avLst/>
          </a:prstGeom>
          <a:noFill/>
          <a:ln>
            <a:noFill/>
          </a:ln>
        </p:spPr>
      </p:pic>
      <p:pic>
        <p:nvPicPr>
          <p:cNvPr id="177" name="Google Shape;177;p19"/>
          <p:cNvPicPr preferRelativeResize="0"/>
          <p:nvPr/>
        </p:nvPicPr>
        <p:blipFill rotWithShape="1">
          <a:blip r:embed="rId11">
            <a:alphaModFix/>
          </a:blip>
          <a:srcRect b="0" l="0" r="0" t="0"/>
          <a:stretch/>
        </p:blipFill>
        <p:spPr>
          <a:xfrm>
            <a:off x="4932040" y="3398928"/>
            <a:ext cx="2808312" cy="2796447"/>
          </a:xfrm>
          <a:prstGeom prst="rect">
            <a:avLst/>
          </a:prstGeom>
          <a:noFill/>
          <a:ln>
            <a:noFill/>
          </a:ln>
        </p:spPr>
      </p:pic>
      <p:cxnSp>
        <p:nvCxnSpPr>
          <p:cNvPr id="178" name="Google Shape;178;p19"/>
          <p:cNvCxnSpPr/>
          <p:nvPr/>
        </p:nvCxnSpPr>
        <p:spPr>
          <a:xfrm flipH="1" rot="10800000">
            <a:off x="5292080" y="4222828"/>
            <a:ext cx="2088232" cy="1152128"/>
          </a:xfrm>
          <a:prstGeom prst="straightConnector1">
            <a:avLst/>
          </a:prstGeom>
          <a:noFill/>
          <a:ln cap="flat" cmpd="sng" w="19050">
            <a:solidFill>
              <a:schemeClr val="dk1"/>
            </a:solidFill>
            <a:prstDash val="solid"/>
            <a:round/>
            <a:headEnd len="med" w="med" type="stealth"/>
            <a:tailEnd len="med" w="med" type="stealth"/>
          </a:ln>
        </p:spPr>
      </p:cxnSp>
      <p:cxnSp>
        <p:nvCxnSpPr>
          <p:cNvPr id="179" name="Google Shape;179;p19"/>
          <p:cNvCxnSpPr/>
          <p:nvPr/>
        </p:nvCxnSpPr>
        <p:spPr>
          <a:xfrm>
            <a:off x="5281835" y="4222828"/>
            <a:ext cx="2016224" cy="1152128"/>
          </a:xfrm>
          <a:prstGeom prst="straightConnector1">
            <a:avLst/>
          </a:prstGeom>
          <a:noFill/>
          <a:ln cap="flat" cmpd="sng" w="19050">
            <a:solidFill>
              <a:schemeClr val="dk1"/>
            </a:solidFill>
            <a:prstDash val="solid"/>
            <a:round/>
            <a:headEnd len="med" w="med" type="stealth"/>
            <a:tailEnd len="med" w="med" type="stealth"/>
          </a:ln>
        </p:spPr>
      </p:cxnSp>
      <p:cxnSp>
        <p:nvCxnSpPr>
          <p:cNvPr id="180" name="Google Shape;180;p19"/>
          <p:cNvCxnSpPr/>
          <p:nvPr/>
        </p:nvCxnSpPr>
        <p:spPr>
          <a:xfrm>
            <a:off x="6336196" y="3609020"/>
            <a:ext cx="0" cy="2376264"/>
          </a:xfrm>
          <a:prstGeom prst="straightConnector1">
            <a:avLst/>
          </a:prstGeom>
          <a:noFill/>
          <a:ln cap="flat" cmpd="sng" w="19050">
            <a:solidFill>
              <a:schemeClr val="dk1"/>
            </a:solidFill>
            <a:prstDash val="solid"/>
            <a:round/>
            <a:headEnd len="med" w="med" type="stealth"/>
            <a:tailEnd len="med" w="med" type="stealth"/>
          </a:ln>
        </p:spPr>
      </p:cxn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500"/>
                                        <p:tgtEl>
                                          <p:spTgt spid="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500"/>
                                        <p:tgtEl>
                                          <p:spTgt spid="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Effect filter="fade" transition="in">
                                      <p:cBhvr>
                                        <p:cTn dur="500"/>
                                        <p:tgtEl>
                                          <p:spTgt spid="1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animEffect filter="fade" transition="in">
                                      <p:cBhvr>
                                        <p:cTn dur="500"/>
                                        <p:tgtEl>
                                          <p:spTgt spid="1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4" st="4"/>
                                            </p:txEl>
                                          </p:spTgt>
                                        </p:tgtEl>
                                        <p:attrNameLst>
                                          <p:attrName>style.visibility</p:attrName>
                                        </p:attrNameLst>
                                      </p:cBhvr>
                                      <p:to>
                                        <p:strVal val="visible"/>
                                      </p:to>
                                    </p:set>
                                    <p:animEffect filter="fade" transition="in">
                                      <p:cBhvr>
                                        <p:cTn dur="500"/>
                                        <p:tgtEl>
                                          <p:spTgt spid="16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5" st="5"/>
                                            </p:txEl>
                                          </p:spTgt>
                                        </p:tgtEl>
                                        <p:attrNameLst>
                                          <p:attrName>style.visibility</p:attrName>
                                        </p:attrNameLst>
                                      </p:cBhvr>
                                      <p:to>
                                        <p:strVal val="visible"/>
                                      </p:to>
                                    </p:set>
                                    <p:animEffect filter="fade" transition="in">
                                      <p:cBhvr>
                                        <p:cTn dur="500"/>
                                        <p:tgtEl>
                                          <p:spTgt spid="16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6" st="6"/>
                                            </p:txEl>
                                          </p:spTgt>
                                        </p:tgtEl>
                                        <p:attrNameLst>
                                          <p:attrName>style.visibility</p:attrName>
                                        </p:attrNameLst>
                                      </p:cBhvr>
                                      <p:to>
                                        <p:strVal val="visible"/>
                                      </p:to>
                                    </p:set>
                                    <p:animEffect filter="fade" transition="in">
                                      <p:cBhvr>
                                        <p:cTn dur="500"/>
                                        <p:tgtEl>
                                          <p:spTgt spid="16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7" st="7"/>
                                            </p:txEl>
                                          </p:spTgt>
                                        </p:tgtEl>
                                        <p:attrNameLst>
                                          <p:attrName>style.visibility</p:attrName>
                                        </p:attrNameLst>
                                      </p:cBhvr>
                                      <p:to>
                                        <p:strVal val="visible"/>
                                      </p:to>
                                    </p:set>
                                    <p:animEffect filter="fade" transition="in">
                                      <p:cBhvr>
                                        <p:cTn dur="500"/>
                                        <p:tgtEl>
                                          <p:spTgt spid="16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8" st="8"/>
                                            </p:txEl>
                                          </p:spTgt>
                                        </p:tgtEl>
                                        <p:attrNameLst>
                                          <p:attrName>style.visibility</p:attrName>
                                        </p:attrNameLst>
                                      </p:cBhvr>
                                      <p:to>
                                        <p:strVal val="visible"/>
                                      </p:to>
                                    </p:set>
                                    <p:animEffect filter="fade" transition="in">
                                      <p:cBhvr>
                                        <p:cTn dur="500"/>
                                        <p:tgtEl>
                                          <p:spTgt spid="16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9" st="9"/>
                                            </p:txEl>
                                          </p:spTgt>
                                        </p:tgtEl>
                                        <p:attrNameLst>
                                          <p:attrName>style.visibility</p:attrName>
                                        </p:attrNameLst>
                                      </p:cBhvr>
                                      <p:to>
                                        <p:strVal val="visible"/>
                                      </p:to>
                                    </p:set>
                                    <p:animEffect filter="fade" transition="in">
                                      <p:cBhvr>
                                        <p:cTn dur="500"/>
                                        <p:tgtEl>
                                          <p:spTgt spid="16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0"/>
          <p:cNvSpPr txBox="1"/>
          <p:nvPr>
            <p:ph idx="1" type="body"/>
          </p:nvPr>
        </p:nvSpPr>
        <p:spPr>
          <a:xfrm>
            <a:off x="0" y="116632"/>
            <a:ext cx="8928992" cy="4497363"/>
          </a:xfrm>
          <a:prstGeom prst="rect">
            <a:avLst/>
          </a:prstGeom>
          <a:noFill/>
          <a:ln>
            <a:noFill/>
          </a:ln>
        </p:spPr>
        <p:txBody>
          <a:bodyPr anchorCtr="0" anchor="t" bIns="45700" lIns="91425" spcFirstLastPara="1" rIns="91425" wrap="square" tIns="45700">
            <a:normAutofit/>
          </a:bodyPr>
          <a:lstStyle/>
          <a:p>
            <a:pPr indent="0" lvl="0" marL="0" rtl="0" algn="just">
              <a:lnSpc>
                <a:spcPct val="110000"/>
              </a:lnSpc>
              <a:spcBef>
                <a:spcPts val="0"/>
              </a:spcBef>
              <a:spcAft>
                <a:spcPts val="0"/>
              </a:spcAft>
              <a:buClr>
                <a:srgbClr val="000000"/>
              </a:buClr>
              <a:buSzPts val="2400"/>
              <a:buNone/>
            </a:pPr>
            <a:r>
              <a:rPr b="1" lang="it-IT" sz="2400">
                <a:solidFill>
                  <a:srgbClr val="000000"/>
                </a:solidFill>
                <a:latin typeface="Century Gothic"/>
                <a:ea typeface="Century Gothic"/>
                <a:cs typeface="Century Gothic"/>
                <a:sym typeface="Century Gothic"/>
              </a:rPr>
              <a:t>5. Was geschieht, wenn ihr sie miteinander mischt?</a:t>
            </a:r>
            <a:endParaRPr/>
          </a:p>
          <a:p>
            <a:pPr indent="0" lvl="0" marL="0" rtl="0" algn="just">
              <a:lnSpc>
                <a:spcPct val="110000"/>
              </a:lnSpc>
              <a:spcBef>
                <a:spcPts val="1480"/>
              </a:spcBef>
              <a:spcAft>
                <a:spcPts val="0"/>
              </a:spcAft>
              <a:buClr>
                <a:srgbClr val="000000"/>
              </a:buClr>
              <a:buSzPts val="2400"/>
              <a:buNone/>
            </a:pPr>
            <a:r>
              <a:rPr lang="it-IT" sz="2400">
                <a:solidFill>
                  <a:srgbClr val="000000"/>
                </a:solidFill>
                <a:latin typeface="Century Gothic"/>
                <a:ea typeface="Century Gothic"/>
                <a:cs typeface="Century Gothic"/>
                <a:sym typeface="Century Gothic"/>
              </a:rPr>
              <a:t>Rot und Grün gemischt ergibt Grau. Blau und Orange gemischt ergibt Grau. Gelb und Violett gemischt ergibt auch Grau.</a:t>
            </a:r>
            <a:endParaRPr sz="2400">
              <a:solidFill>
                <a:srgbClr val="000000"/>
              </a:solidFill>
            </a:endParaRPr>
          </a:p>
          <a:p>
            <a:pPr indent="-139700" lvl="0" marL="342900" rtl="0" algn="l">
              <a:spcBef>
                <a:spcPts val="1640"/>
              </a:spcBef>
              <a:spcAft>
                <a:spcPts val="0"/>
              </a:spcAft>
              <a:buClr>
                <a:schemeClr val="dk1"/>
              </a:buClr>
              <a:buSzPts val="32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animEffect filter="fade" transition="in">
                                      <p:cBhvr>
                                        <p:cTn dur="500"/>
                                        <p:tgtEl>
                                          <p:spTgt spid="1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1" st="1"/>
                                            </p:txEl>
                                          </p:spTgt>
                                        </p:tgtEl>
                                        <p:attrNameLst>
                                          <p:attrName>style.visibility</p:attrName>
                                        </p:attrNameLst>
                                      </p:cBhvr>
                                      <p:to>
                                        <p:strVal val="visible"/>
                                      </p:to>
                                    </p:set>
                                    <p:animEffect filter="fade" transition="in">
                                      <p:cBhvr>
                                        <p:cTn dur="500"/>
                                        <p:tgtEl>
                                          <p:spTgt spid="1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2" st="2"/>
                                            </p:txEl>
                                          </p:spTgt>
                                        </p:tgtEl>
                                        <p:attrNameLst>
                                          <p:attrName>style.visibility</p:attrName>
                                        </p:attrNameLst>
                                      </p:cBhvr>
                                      <p:to>
                                        <p:strVal val="visible"/>
                                      </p:to>
                                    </p:set>
                                    <p:animEffect filter="fade" transition="in">
                                      <p:cBhvr>
                                        <p:cTn dur="500"/>
                                        <p:tgtEl>
                                          <p:spTgt spid="18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1"/>
          <p:cNvSpPr txBox="1"/>
          <p:nvPr>
            <p:ph type="ctrTitle"/>
          </p:nvPr>
        </p:nvSpPr>
        <p:spPr>
          <a:xfrm>
            <a:off x="0" y="0"/>
            <a:ext cx="9144000" cy="88978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it-IT">
                <a:solidFill>
                  <a:srgbClr val="FF0000"/>
                </a:solidFill>
              </a:rPr>
              <a:t>Wie?                                Was?</a:t>
            </a:r>
            <a:endParaRPr>
              <a:solidFill>
                <a:srgbClr val="FF0000"/>
              </a:solidFill>
            </a:endParaRPr>
          </a:p>
        </p:txBody>
      </p:sp>
      <p:pic>
        <p:nvPicPr>
          <p:cNvPr descr="http://www.informatikerin.ch/ePortfolio/BqkNbMyEkcGxJAbV_Images/BqkNbMyEkcGxJAbV_5.png" id="191" name="Google Shape;191;p21"/>
          <p:cNvPicPr preferRelativeResize="0"/>
          <p:nvPr/>
        </p:nvPicPr>
        <p:blipFill rotWithShape="1">
          <a:blip r:embed="rId3">
            <a:alphaModFix/>
          </a:blip>
          <a:srcRect b="0" l="0" r="0" t="0"/>
          <a:stretch/>
        </p:blipFill>
        <p:spPr>
          <a:xfrm>
            <a:off x="829282" y="4581128"/>
            <a:ext cx="1662301" cy="1483965"/>
          </a:xfrm>
          <a:prstGeom prst="rect">
            <a:avLst/>
          </a:prstGeom>
          <a:noFill/>
          <a:ln>
            <a:noFill/>
          </a:ln>
        </p:spPr>
      </p:pic>
      <p:sp>
        <p:nvSpPr>
          <p:cNvPr id="192" name="Google Shape;192;p21"/>
          <p:cNvSpPr txBox="1"/>
          <p:nvPr/>
        </p:nvSpPr>
        <p:spPr>
          <a:xfrm>
            <a:off x="4727846" y="5949280"/>
            <a:ext cx="422895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000000"/>
                </a:solidFill>
                <a:latin typeface="Calibri"/>
                <a:ea typeface="Calibri"/>
                <a:cs typeface="Calibri"/>
                <a:sym typeface="Calibri"/>
              </a:rPr>
              <a:t>Gruppenarbeit. Gitterbild malen</a:t>
            </a:r>
            <a:endParaRPr sz="2400">
              <a:solidFill>
                <a:srgbClr val="000000"/>
              </a:solidFill>
              <a:latin typeface="Calibri"/>
              <a:ea typeface="Calibri"/>
              <a:cs typeface="Calibri"/>
              <a:sym typeface="Calibri"/>
            </a:endParaRPr>
          </a:p>
        </p:txBody>
      </p:sp>
      <p:pic>
        <p:nvPicPr>
          <p:cNvPr id="193" name="Google Shape;193;p21"/>
          <p:cNvPicPr preferRelativeResize="0"/>
          <p:nvPr/>
        </p:nvPicPr>
        <p:blipFill rotWithShape="1">
          <a:blip r:embed="rId4">
            <a:alphaModFix/>
          </a:blip>
          <a:srcRect b="0" l="0" r="0" t="0"/>
          <a:stretch/>
        </p:blipFill>
        <p:spPr>
          <a:xfrm>
            <a:off x="4939697" y="4593648"/>
            <a:ext cx="1185576" cy="1177711"/>
          </a:xfrm>
          <a:prstGeom prst="rect">
            <a:avLst/>
          </a:prstGeom>
          <a:noFill/>
          <a:ln>
            <a:noFill/>
          </a:ln>
        </p:spPr>
      </p:pic>
      <p:pic>
        <p:nvPicPr>
          <p:cNvPr id="194" name="Google Shape;194;p21"/>
          <p:cNvPicPr preferRelativeResize="0"/>
          <p:nvPr/>
        </p:nvPicPr>
        <p:blipFill rotWithShape="1">
          <a:blip r:embed="rId5">
            <a:alphaModFix/>
          </a:blip>
          <a:srcRect b="0" l="0" r="0" t="0"/>
          <a:stretch/>
        </p:blipFill>
        <p:spPr>
          <a:xfrm rot="5400000">
            <a:off x="6304263" y="4708824"/>
            <a:ext cx="1027570" cy="1453342"/>
          </a:xfrm>
          <a:prstGeom prst="rect">
            <a:avLst/>
          </a:prstGeom>
          <a:noFill/>
          <a:ln>
            <a:noFill/>
          </a:ln>
        </p:spPr>
      </p:pic>
      <p:pic>
        <p:nvPicPr>
          <p:cNvPr id="195" name="Google Shape;195;p21"/>
          <p:cNvPicPr preferRelativeResize="0"/>
          <p:nvPr/>
        </p:nvPicPr>
        <p:blipFill rotWithShape="1">
          <a:blip r:embed="rId6">
            <a:alphaModFix/>
          </a:blip>
          <a:srcRect b="0" l="0" r="0" t="0"/>
          <a:stretch/>
        </p:blipFill>
        <p:spPr>
          <a:xfrm>
            <a:off x="7461044" y="4121704"/>
            <a:ext cx="1589713" cy="1027856"/>
          </a:xfrm>
          <a:prstGeom prst="rect">
            <a:avLst/>
          </a:prstGeom>
          <a:noFill/>
          <a:ln>
            <a:noFill/>
          </a:ln>
        </p:spPr>
      </p:pic>
      <p:pic>
        <p:nvPicPr>
          <p:cNvPr id="196" name="Google Shape;196;p21"/>
          <p:cNvPicPr preferRelativeResize="0"/>
          <p:nvPr/>
        </p:nvPicPr>
        <p:blipFill rotWithShape="1">
          <a:blip r:embed="rId7">
            <a:alphaModFix/>
          </a:blip>
          <a:srcRect b="0" l="0" r="0" t="0"/>
          <a:stretch/>
        </p:blipFill>
        <p:spPr>
          <a:xfrm>
            <a:off x="2699792" y="5253260"/>
            <a:ext cx="2152650" cy="139700"/>
          </a:xfrm>
          <a:prstGeom prst="rect">
            <a:avLst/>
          </a:prstGeom>
          <a:noFill/>
          <a:ln>
            <a:noFill/>
          </a:ln>
        </p:spPr>
      </p:pic>
      <p:pic>
        <p:nvPicPr>
          <p:cNvPr id="197" name="Google Shape;197;p21"/>
          <p:cNvPicPr preferRelativeResize="0"/>
          <p:nvPr/>
        </p:nvPicPr>
        <p:blipFill rotWithShape="1">
          <a:blip r:embed="rId8">
            <a:alphaModFix/>
          </a:blip>
          <a:srcRect b="62942" l="11020" r="10282" t="3030"/>
          <a:stretch/>
        </p:blipFill>
        <p:spPr>
          <a:xfrm>
            <a:off x="467544" y="1632034"/>
            <a:ext cx="1930961" cy="1180891"/>
          </a:xfrm>
          <a:prstGeom prst="rect">
            <a:avLst/>
          </a:prstGeom>
          <a:noFill/>
          <a:ln>
            <a:noFill/>
          </a:ln>
        </p:spPr>
      </p:pic>
      <p:pic>
        <p:nvPicPr>
          <p:cNvPr id="198" name="Google Shape;198;p21"/>
          <p:cNvPicPr preferRelativeResize="0"/>
          <p:nvPr/>
        </p:nvPicPr>
        <p:blipFill rotWithShape="1">
          <a:blip r:embed="rId9">
            <a:alphaModFix/>
          </a:blip>
          <a:srcRect b="0" l="0" r="0" t="0"/>
          <a:stretch/>
        </p:blipFill>
        <p:spPr>
          <a:xfrm>
            <a:off x="4240374" y="1707936"/>
            <a:ext cx="1224136" cy="778768"/>
          </a:xfrm>
          <a:prstGeom prst="rect">
            <a:avLst/>
          </a:prstGeom>
          <a:noFill/>
          <a:ln>
            <a:noFill/>
          </a:ln>
        </p:spPr>
      </p:pic>
      <p:pic>
        <p:nvPicPr>
          <p:cNvPr descr="G:\CLIL Kunst - Unterrichtseinheit - Grund- und Mischfarben(Primär- Sekundär- und Tertiärfarben)\Abstrakte Komposition018.jpg" id="199" name="Google Shape;199;p21"/>
          <p:cNvPicPr preferRelativeResize="0"/>
          <p:nvPr/>
        </p:nvPicPr>
        <p:blipFill rotWithShape="1">
          <a:blip r:embed="rId10">
            <a:alphaModFix/>
          </a:blip>
          <a:srcRect b="18491" l="12494" r="14056" t="13287"/>
          <a:stretch/>
        </p:blipFill>
        <p:spPr>
          <a:xfrm>
            <a:off x="5588932" y="1367274"/>
            <a:ext cx="887104" cy="1165225"/>
          </a:xfrm>
          <a:prstGeom prst="rect">
            <a:avLst/>
          </a:prstGeom>
          <a:noFill/>
          <a:ln>
            <a:noFill/>
          </a:ln>
        </p:spPr>
      </p:pic>
      <p:pic>
        <p:nvPicPr>
          <p:cNvPr id="200" name="Google Shape;200;p21"/>
          <p:cNvPicPr preferRelativeResize="0"/>
          <p:nvPr/>
        </p:nvPicPr>
        <p:blipFill rotWithShape="1">
          <a:blip r:embed="rId11">
            <a:alphaModFix/>
          </a:blip>
          <a:srcRect b="0" l="0" r="0" t="0"/>
          <a:stretch/>
        </p:blipFill>
        <p:spPr>
          <a:xfrm>
            <a:off x="6476036" y="1761258"/>
            <a:ext cx="1413579" cy="943045"/>
          </a:xfrm>
          <a:prstGeom prst="rect">
            <a:avLst/>
          </a:prstGeom>
          <a:noFill/>
          <a:ln>
            <a:noFill/>
          </a:ln>
        </p:spPr>
      </p:pic>
      <p:pic>
        <p:nvPicPr>
          <p:cNvPr id="201" name="Google Shape;201;p21"/>
          <p:cNvPicPr preferRelativeResize="0"/>
          <p:nvPr/>
        </p:nvPicPr>
        <p:blipFill rotWithShape="1">
          <a:blip r:embed="rId12">
            <a:alphaModFix/>
          </a:blip>
          <a:srcRect b="0" l="0" r="0" t="0"/>
          <a:stretch/>
        </p:blipFill>
        <p:spPr>
          <a:xfrm>
            <a:off x="7628045" y="898167"/>
            <a:ext cx="1255713" cy="938213"/>
          </a:xfrm>
          <a:prstGeom prst="rect">
            <a:avLst/>
          </a:prstGeom>
          <a:noFill/>
          <a:ln>
            <a:noFill/>
          </a:ln>
        </p:spPr>
      </p:pic>
      <p:sp>
        <p:nvSpPr>
          <p:cNvPr id="202" name="Google Shape;202;p21"/>
          <p:cNvSpPr txBox="1"/>
          <p:nvPr/>
        </p:nvSpPr>
        <p:spPr>
          <a:xfrm>
            <a:off x="4477182" y="2657365"/>
            <a:ext cx="399381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000000"/>
                </a:solidFill>
                <a:latin typeface="Calibri"/>
                <a:ea typeface="Calibri"/>
                <a:cs typeface="Calibri"/>
                <a:sym typeface="Calibri"/>
              </a:rPr>
              <a:t>Präsentation  des Künstlers und seines Werkes – Bildbetrachtung.</a:t>
            </a:r>
            <a:endParaRPr sz="2400">
              <a:solidFill>
                <a:srgbClr val="000000"/>
              </a:solidFill>
              <a:latin typeface="Calibri"/>
              <a:ea typeface="Calibri"/>
              <a:cs typeface="Calibri"/>
              <a:sym typeface="Calibri"/>
            </a:endParaRPr>
          </a:p>
        </p:txBody>
      </p:sp>
      <p:pic>
        <p:nvPicPr>
          <p:cNvPr id="203" name="Google Shape;203;p21"/>
          <p:cNvPicPr preferRelativeResize="0"/>
          <p:nvPr/>
        </p:nvPicPr>
        <p:blipFill rotWithShape="1">
          <a:blip r:embed="rId7">
            <a:alphaModFix/>
          </a:blip>
          <a:srcRect b="0" l="0" r="0" t="0"/>
          <a:stretch/>
        </p:blipFill>
        <p:spPr>
          <a:xfrm>
            <a:off x="2438899" y="2222479"/>
            <a:ext cx="1835159" cy="119096"/>
          </a:xfrm>
          <a:prstGeom prst="rect">
            <a:avLst/>
          </a:prstGeom>
          <a:noFill/>
          <a:ln>
            <a:noFill/>
          </a:ln>
        </p:spPr>
      </p:pic>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500"/>
                                        <p:tgtEl>
                                          <p:spTgt spid="1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500"/>
                                        <p:tgtEl>
                                          <p:spTgt spid="2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500"/>
                                        <p:tgtEl>
                                          <p:spTgt spid="1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500"/>
                                        <p:tgtEl>
                                          <p:spTgt spid="1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500"/>
                                        <p:tgtEl>
                                          <p:spTgt spid="1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500"/>
                                        <p:tgtEl>
                                          <p:spTgt spid="1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500"/>
                                        <p:tgtEl>
                                          <p:spTgt spid="19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