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8" r:id="rId3"/>
    <p:sldId id="260" r:id="rId4"/>
    <p:sldId id="267" r:id="rId5"/>
    <p:sldId id="264" r:id="rId6"/>
    <p:sldId id="268" r:id="rId7"/>
    <p:sldId id="262" r:id="rId8"/>
    <p:sldId id="261" r:id="rId9"/>
    <p:sldId id="274" r:id="rId10"/>
    <p:sldId id="270" r:id="rId11"/>
    <p:sldId id="269" r:id="rId12"/>
    <p:sldId id="272" r:id="rId13"/>
    <p:sldId id="271" r:id="rId14"/>
    <p:sldId id="263" r:id="rId15"/>
    <p:sldId id="265" r:id="rId16"/>
    <p:sldId id="275" r:id="rId17"/>
    <p:sldId id="27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CC99FF"/>
    <a:srgbClr val="E0EAE9"/>
    <a:srgbClr val="D57D90"/>
    <a:srgbClr val="FFFFCC"/>
    <a:srgbClr val="C58D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p:cViewPr varScale="1">
        <p:scale>
          <a:sx n="74" d="100"/>
          <a:sy n="74" d="100"/>
        </p:scale>
        <p:origin x="58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12/4/2013</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‹N›</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6DFF08F-DC6B-4601-B491-B0F83F6DD2DA}" type="datetimeFigureOut">
              <a:rPr lang="en-US" dirty="0"/>
              <a:t>12/4/2013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12/4/2013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12/4/2013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12/4/2013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12/4/2013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6DFF08F-DC6B-4601-B491-B0F83F6DD2DA}" type="datetimeFigureOut">
              <a:rPr lang="en-US" dirty="0"/>
              <a:t>12/4/2013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6DFF08F-DC6B-4601-B491-B0F83F6DD2DA}" type="datetimeFigureOut">
              <a:rPr lang="en-US" dirty="0"/>
              <a:t>12/4/2013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12/4/2013</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1.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4327858" y="460250"/>
            <a:ext cx="3755002" cy="1384995"/>
          </a:xfrm>
          <a:prstGeom prst="rect">
            <a:avLst/>
          </a:prstGeom>
          <a:noFill/>
        </p:spPr>
        <p:txBody>
          <a:bodyPr wrap="none" rtlCol="0">
            <a:spAutoFit/>
          </a:bodyPr>
          <a:lstStyle/>
          <a:p>
            <a:pPr algn="ctr"/>
            <a:endParaRPr lang="it-IT" sz="1400" dirty="0" smtClean="0">
              <a:solidFill>
                <a:schemeClr val="bg1"/>
              </a:solidFill>
            </a:endParaRPr>
          </a:p>
          <a:p>
            <a:pPr algn="ctr"/>
            <a:endParaRPr lang="it-IT" sz="1400" dirty="0">
              <a:solidFill>
                <a:schemeClr val="bg1"/>
              </a:solidFill>
            </a:endParaRPr>
          </a:p>
          <a:p>
            <a:pPr algn="ctr"/>
            <a:endParaRPr lang="it-IT" sz="1400" dirty="0" smtClean="0">
              <a:solidFill>
                <a:schemeClr val="bg1"/>
              </a:solidFill>
            </a:endParaRPr>
          </a:p>
          <a:p>
            <a:pPr algn="ctr"/>
            <a:endParaRPr lang="it-IT" sz="1400" dirty="0">
              <a:solidFill>
                <a:schemeClr val="bg1"/>
              </a:solidFill>
            </a:endParaRPr>
          </a:p>
          <a:p>
            <a:pPr algn="ctr"/>
            <a:r>
              <a:rPr lang="it-IT" sz="1400" dirty="0" smtClean="0">
                <a:solidFill>
                  <a:schemeClr val="bg1"/>
                </a:solidFill>
              </a:rPr>
              <a:t>PROVINCIA </a:t>
            </a:r>
            <a:r>
              <a:rPr lang="it-IT" sz="1400" dirty="0">
                <a:solidFill>
                  <a:schemeClr val="bg1"/>
                </a:solidFill>
              </a:rPr>
              <a:t>AUTONOMA DI TRENTO</a:t>
            </a:r>
          </a:p>
          <a:p>
            <a:pPr algn="ctr"/>
            <a:r>
              <a:rPr lang="it-IT" sz="1400" dirty="0" smtClean="0">
                <a:solidFill>
                  <a:schemeClr val="bg1"/>
                </a:solidFill>
              </a:rPr>
              <a:t>Servizio Istruzione- Settore coordinamento BES </a:t>
            </a:r>
            <a:endParaRPr lang="it-IT" sz="1400" dirty="0">
              <a:solidFill>
                <a:schemeClr val="bg1"/>
              </a:solidFill>
            </a:endParaRPr>
          </a:p>
        </p:txBody>
      </p:sp>
      <p:sp>
        <p:nvSpPr>
          <p:cNvPr id="2" name="CasellaDiTesto 1"/>
          <p:cNvSpPr txBox="1"/>
          <p:nvPr/>
        </p:nvSpPr>
        <p:spPr>
          <a:xfrm>
            <a:off x="1155700" y="1384300"/>
            <a:ext cx="9156700" cy="1938992"/>
          </a:xfrm>
          <a:prstGeom prst="rect">
            <a:avLst/>
          </a:prstGeom>
          <a:noFill/>
        </p:spPr>
        <p:txBody>
          <a:bodyPr wrap="square" rtlCol="0">
            <a:spAutoFit/>
          </a:bodyPr>
          <a:lstStyle/>
          <a:p>
            <a:pPr algn="ctr"/>
            <a:endParaRPr lang="it-IT" sz="4000" dirty="0" smtClean="0">
              <a:ln w="0"/>
              <a:effectLst>
                <a:outerShdw blurRad="38100" dist="19050" dir="2700000" algn="tl" rotWithShape="0">
                  <a:schemeClr val="dk1">
                    <a:alpha val="40000"/>
                  </a:schemeClr>
                </a:outerShdw>
              </a:effectLst>
            </a:endParaRPr>
          </a:p>
          <a:p>
            <a:pPr algn="ctr"/>
            <a:r>
              <a:rPr lang="it-IT" sz="4000" dirty="0" smtClean="0">
                <a:ln w="0"/>
                <a:solidFill>
                  <a:schemeClr val="bg1"/>
                </a:solidFill>
                <a:effectLst>
                  <a:outerShdw blurRad="38100" dist="19050" dir="2700000" algn="tl" rotWithShape="0">
                    <a:schemeClr val="dk1">
                      <a:alpha val="40000"/>
                    </a:schemeClr>
                  </a:outerShdw>
                </a:effectLst>
              </a:rPr>
              <a:t>BISOGNI EDUCATIVI SPECIALI: </a:t>
            </a:r>
          </a:p>
          <a:p>
            <a:pPr algn="ctr"/>
            <a:r>
              <a:rPr lang="it-IT" sz="4000" dirty="0" smtClean="0">
                <a:ln w="0"/>
                <a:solidFill>
                  <a:schemeClr val="bg1"/>
                </a:solidFill>
                <a:effectLst>
                  <a:outerShdw blurRad="38100" dist="19050" dir="2700000" algn="tl" rotWithShape="0">
                    <a:schemeClr val="dk1">
                      <a:alpha val="40000"/>
                    </a:schemeClr>
                  </a:outerShdw>
                </a:effectLst>
              </a:rPr>
              <a:t>una nuova proposta per innovare la scuola</a:t>
            </a:r>
            <a:endParaRPr lang="it-IT" sz="4000" dirty="0">
              <a:ln w="0"/>
              <a:solidFill>
                <a:schemeClr val="bg1"/>
              </a:solidFill>
              <a:effectLst>
                <a:outerShdw blurRad="38100" dist="19050" dir="2700000" algn="tl" rotWithShape="0">
                  <a:schemeClr val="dk1">
                    <a:alpha val="40000"/>
                  </a:schemeClr>
                </a:outerShdw>
              </a:effectLst>
            </a:endParaRPr>
          </a:p>
        </p:txBody>
      </p:sp>
      <p:sp>
        <p:nvSpPr>
          <p:cNvPr id="3" name="CasellaDiTesto 2"/>
          <p:cNvSpPr txBox="1"/>
          <p:nvPr/>
        </p:nvSpPr>
        <p:spPr>
          <a:xfrm>
            <a:off x="3981450" y="4165600"/>
            <a:ext cx="7620000" cy="369332"/>
          </a:xfrm>
          <a:prstGeom prst="rect">
            <a:avLst/>
          </a:prstGeom>
          <a:noFill/>
        </p:spPr>
        <p:txBody>
          <a:bodyPr wrap="square" rtlCol="0">
            <a:spAutoFit/>
          </a:bodyPr>
          <a:lstStyle/>
          <a:p>
            <a:r>
              <a:rPr lang="it-IT" dirty="0" smtClean="0"/>
              <a:t>Fiera di Primiero, 4 dicembre 2013 </a:t>
            </a:r>
            <a:endParaRPr lang="it-IT" dirty="0"/>
          </a:p>
        </p:txBody>
      </p:sp>
      <p:sp>
        <p:nvSpPr>
          <p:cNvPr id="5" name="CasellaDiTesto 4"/>
          <p:cNvSpPr txBox="1"/>
          <p:nvPr/>
        </p:nvSpPr>
        <p:spPr>
          <a:xfrm>
            <a:off x="6112994" y="439926"/>
            <a:ext cx="184730" cy="523220"/>
          </a:xfrm>
          <a:prstGeom prst="rect">
            <a:avLst/>
          </a:prstGeom>
          <a:noFill/>
        </p:spPr>
        <p:txBody>
          <a:bodyPr wrap="none" rtlCol="0">
            <a:spAutoFit/>
          </a:bodyPr>
          <a:lstStyle/>
          <a:p>
            <a:pPr algn="ctr"/>
            <a:endParaRPr lang="it-IT" sz="1400" dirty="0" smtClean="0">
              <a:solidFill>
                <a:schemeClr val="bg1"/>
              </a:solidFill>
            </a:endParaRPr>
          </a:p>
          <a:p>
            <a:pPr algn="ctr"/>
            <a:endParaRPr lang="it-IT" sz="1400" dirty="0">
              <a:solidFill>
                <a:schemeClr val="bg1"/>
              </a:solidFill>
            </a:endParaRPr>
          </a:p>
        </p:txBody>
      </p:sp>
      <p:graphicFrame>
        <p:nvGraphicFramePr>
          <p:cNvPr id="4" name="Oggetto 3"/>
          <p:cNvGraphicFramePr>
            <a:graphicFrameLocks noChangeAspect="1"/>
          </p:cNvGraphicFramePr>
          <p:nvPr>
            <p:extLst>
              <p:ext uri="{D42A27DB-BD31-4B8C-83A1-F6EECF244321}">
                <p14:modId xmlns:p14="http://schemas.microsoft.com/office/powerpoint/2010/main" val="1954372556"/>
              </p:ext>
            </p:extLst>
          </p:nvPr>
        </p:nvGraphicFramePr>
        <p:xfrm>
          <a:off x="5914847" y="611076"/>
          <a:ext cx="382877" cy="592502"/>
        </p:xfrm>
        <a:graphic>
          <a:graphicData uri="http://schemas.openxmlformats.org/presentationml/2006/ole">
            <mc:AlternateContent xmlns:mc="http://schemas.openxmlformats.org/markup-compatibility/2006">
              <mc:Choice xmlns:v="urn:schemas-microsoft-com:vml" Requires="v">
                <p:oleObj spid="_x0000_s1057" name="Picture" r:id="rId3" imgW="635760" imgH="982800" progId="Word.Picture.8">
                  <p:embed/>
                </p:oleObj>
              </mc:Choice>
              <mc:Fallback>
                <p:oleObj name="Picture" r:id="rId3" imgW="635760" imgH="982800" progId="Word.Picture.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14847" y="611076"/>
                        <a:ext cx="382877" cy="592502"/>
                      </a:xfrm>
                      <a:prstGeom prst="rect">
                        <a:avLst/>
                      </a:prstGeom>
                      <a:solidFill>
                        <a:schemeClr val="accent1"/>
                      </a:solidFill>
                      <a:ln>
                        <a:solidFill>
                          <a:schemeClr val="accent1"/>
                        </a:solidFill>
                      </a:ln>
                      <a:effectLst/>
                    </p:spPr>
                  </p:pic>
                </p:oleObj>
              </mc:Fallback>
            </mc:AlternateContent>
          </a:graphicData>
        </a:graphic>
      </p:graphicFrame>
    </p:spTree>
    <p:extLst>
      <p:ext uri="{BB962C8B-B14F-4D97-AF65-F5344CB8AC3E}">
        <p14:creationId xmlns:p14="http://schemas.microsoft.com/office/powerpoint/2010/main" val="36784451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751525" y="892201"/>
            <a:ext cx="8718998" cy="523220"/>
          </a:xfrm>
          <a:prstGeom prst="rect">
            <a:avLst/>
          </a:prstGeom>
          <a:solidFill>
            <a:schemeClr val="bg1"/>
          </a:solidFill>
        </p:spPr>
        <p:txBody>
          <a:bodyPr wrap="square" rtlCol="0">
            <a:spAutoFit/>
          </a:bodyPr>
          <a:lstStyle/>
          <a:p>
            <a:r>
              <a:rPr lang="it-IT" sz="2800" dirty="0" smtClean="0">
                <a:solidFill>
                  <a:schemeClr val="accent1"/>
                </a:solidFill>
              </a:rPr>
              <a:t>L’inserimento degli alunni in affido e adottivi nella scuola</a:t>
            </a:r>
            <a:endParaRPr lang="it-IT" sz="2800" dirty="0">
              <a:solidFill>
                <a:schemeClr val="accent1"/>
              </a:solidFill>
            </a:endParaRPr>
          </a:p>
        </p:txBody>
      </p:sp>
      <p:sp>
        <p:nvSpPr>
          <p:cNvPr id="3" name="CasellaDiTesto 2"/>
          <p:cNvSpPr txBox="1"/>
          <p:nvPr/>
        </p:nvSpPr>
        <p:spPr>
          <a:xfrm>
            <a:off x="4522630" y="1326524"/>
            <a:ext cx="4636394" cy="677108"/>
          </a:xfrm>
          <a:prstGeom prst="rect">
            <a:avLst/>
          </a:prstGeom>
          <a:noFill/>
        </p:spPr>
        <p:txBody>
          <a:bodyPr wrap="square" rtlCol="0">
            <a:spAutoFit/>
          </a:bodyPr>
          <a:lstStyle/>
          <a:p>
            <a:endParaRPr lang="it-IT" dirty="0" smtClean="0">
              <a:ln w="0"/>
              <a:solidFill>
                <a:schemeClr val="accent1"/>
              </a:solidFill>
              <a:effectLst>
                <a:outerShdw blurRad="38100" dist="25400" dir="5400000" algn="ctr" rotWithShape="0">
                  <a:srgbClr val="6E747A">
                    <a:alpha val="43000"/>
                  </a:srgbClr>
                </a:outerShdw>
              </a:effectLst>
            </a:endParaRPr>
          </a:p>
          <a:p>
            <a:r>
              <a:rPr lang="it-IT" sz="2000" dirty="0" smtClean="0">
                <a:ln w="0"/>
                <a:solidFill>
                  <a:schemeClr val="accent1"/>
                </a:solidFill>
              </a:rPr>
              <a:t>BUONE PRASSI</a:t>
            </a:r>
            <a:endParaRPr lang="it-IT" sz="2000" dirty="0">
              <a:ln w="0"/>
              <a:solidFill>
                <a:schemeClr val="accent1"/>
              </a:solidFill>
            </a:endParaRPr>
          </a:p>
        </p:txBody>
      </p:sp>
      <p:sp>
        <p:nvSpPr>
          <p:cNvPr id="4" name="CasellaDiTesto 3"/>
          <p:cNvSpPr txBox="1"/>
          <p:nvPr/>
        </p:nvSpPr>
        <p:spPr>
          <a:xfrm>
            <a:off x="1056068" y="2082222"/>
            <a:ext cx="8474298" cy="4431983"/>
          </a:xfrm>
          <a:prstGeom prst="rect">
            <a:avLst/>
          </a:prstGeom>
          <a:noFill/>
        </p:spPr>
        <p:txBody>
          <a:bodyPr wrap="square" rtlCol="0">
            <a:spAutoFit/>
          </a:bodyPr>
          <a:lstStyle/>
          <a:p>
            <a:r>
              <a:rPr lang="it-IT" sz="2400" dirty="0" smtClean="0">
                <a:ln w="0"/>
              </a:rPr>
              <a:t>Nelle </a:t>
            </a:r>
            <a:r>
              <a:rPr lang="it-IT" sz="2400" dirty="0">
                <a:ln w="0"/>
              </a:rPr>
              <a:t>diverse </a:t>
            </a:r>
            <a:r>
              <a:rPr lang="it-IT" sz="2400" dirty="0" smtClean="0">
                <a:ln w="0"/>
              </a:rPr>
              <a:t>fasi i soggetti che appartengono alla rete : </a:t>
            </a:r>
          </a:p>
          <a:p>
            <a:r>
              <a:rPr lang="it-IT" sz="2400" dirty="0" smtClean="0">
                <a:ln w="0"/>
              </a:rPr>
              <a:t> -  stabiliscono chi fa </a:t>
            </a:r>
            <a:r>
              <a:rPr lang="it-IT" sz="2400" dirty="0" smtClean="0">
                <a:ln w="0"/>
              </a:rPr>
              <a:t>cosa,</a:t>
            </a:r>
            <a:endParaRPr lang="it-IT" sz="2400" dirty="0" smtClean="0">
              <a:ln w="0"/>
            </a:endParaRPr>
          </a:p>
          <a:p>
            <a:r>
              <a:rPr lang="it-IT" sz="2400" dirty="0" smtClean="0">
                <a:ln w="0"/>
              </a:rPr>
              <a:t>-   condividono le </a:t>
            </a:r>
            <a:r>
              <a:rPr lang="it-IT" sz="2400" dirty="0" smtClean="0">
                <a:ln w="0"/>
              </a:rPr>
              <a:t>scelte.</a:t>
            </a:r>
            <a:endParaRPr lang="it-IT" sz="2400" dirty="0" smtClean="0">
              <a:ln w="0"/>
            </a:endParaRPr>
          </a:p>
          <a:p>
            <a:endParaRPr lang="it-IT" sz="2400" dirty="0" smtClean="0">
              <a:ln w="0"/>
            </a:endParaRPr>
          </a:p>
          <a:p>
            <a:r>
              <a:rPr lang="it-IT" sz="2400" dirty="0" smtClean="0">
                <a:ln w="0"/>
              </a:rPr>
              <a:t>La scuola in particolare può impegnarsi a:</a:t>
            </a:r>
          </a:p>
          <a:p>
            <a:pPr marL="285750" indent="-285750">
              <a:buFontTx/>
              <a:buChar char="-"/>
            </a:pPr>
            <a:r>
              <a:rPr lang="it-IT" sz="2400" dirty="0">
                <a:ln w="0"/>
              </a:rPr>
              <a:t>g</a:t>
            </a:r>
            <a:r>
              <a:rPr lang="it-IT" sz="2400" dirty="0" smtClean="0">
                <a:ln w="0"/>
              </a:rPr>
              <a:t>arantire il coordinamento nelle diverse fasi dell’inserimento, nominando possibilmente un referente che </a:t>
            </a:r>
            <a:r>
              <a:rPr lang="it-IT" sz="2400" dirty="0" smtClean="0">
                <a:ln w="0"/>
              </a:rPr>
              <a:t>coordini,</a:t>
            </a:r>
            <a:endParaRPr lang="it-IT" sz="2400" dirty="0" smtClean="0">
              <a:ln w="0"/>
            </a:endParaRPr>
          </a:p>
          <a:p>
            <a:pPr marL="285750" indent="-285750">
              <a:buFontTx/>
              <a:buChar char="-"/>
            </a:pPr>
            <a:r>
              <a:rPr lang="it-IT" sz="2400" dirty="0">
                <a:ln w="0"/>
              </a:rPr>
              <a:t>p</a:t>
            </a:r>
            <a:r>
              <a:rPr lang="it-IT" sz="2400" dirty="0" smtClean="0">
                <a:ln w="0"/>
              </a:rPr>
              <a:t>redisporre percorsi flessibili e progetti ad hoc.</a:t>
            </a:r>
          </a:p>
          <a:p>
            <a:pPr marL="285750" indent="-285750">
              <a:buFontTx/>
              <a:buChar char="-"/>
            </a:pPr>
            <a:endParaRPr lang="it-IT" sz="2400" dirty="0" smtClean="0">
              <a:ln w="0"/>
              <a:effectLst>
                <a:outerShdw blurRad="38100" dist="25400" dir="5400000" algn="ctr" rotWithShape="0">
                  <a:srgbClr val="6E747A">
                    <a:alpha val="43000"/>
                  </a:srgbClr>
                </a:outerShdw>
              </a:effectLst>
            </a:endParaRPr>
          </a:p>
          <a:p>
            <a:pPr marL="285750" indent="-285750">
              <a:buFontTx/>
              <a:buChar char="-"/>
            </a:pPr>
            <a:endParaRPr lang="it-IT" sz="2400" dirty="0">
              <a:ln w="0"/>
              <a:effectLst>
                <a:outerShdw blurRad="38100" dist="25400" dir="5400000" algn="ctr" rotWithShape="0">
                  <a:srgbClr val="6E747A">
                    <a:alpha val="43000"/>
                  </a:srgbClr>
                </a:outerShdw>
              </a:effectLst>
            </a:endParaRPr>
          </a:p>
          <a:p>
            <a:endParaRPr lang="it-IT" sz="2400" dirty="0"/>
          </a:p>
          <a:p>
            <a:endParaRPr lang="it-IT" dirty="0"/>
          </a:p>
        </p:txBody>
      </p:sp>
      <p:sp>
        <p:nvSpPr>
          <p:cNvPr id="5" name="Rettangolo 4"/>
          <p:cNvSpPr/>
          <p:nvPr/>
        </p:nvSpPr>
        <p:spPr>
          <a:xfrm>
            <a:off x="3063024" y="286955"/>
            <a:ext cx="6096000" cy="461665"/>
          </a:xfrm>
          <a:prstGeom prst="rect">
            <a:avLst/>
          </a:prstGeom>
        </p:spPr>
        <p:txBody>
          <a:bodyPr>
            <a:spAutoFit/>
          </a:bodyPr>
          <a:lstStyle/>
          <a:p>
            <a:pPr algn="ctr"/>
            <a:r>
              <a:rPr lang="it-IT" sz="1200" dirty="0">
                <a:solidFill>
                  <a:schemeClr val="accent1"/>
                </a:solidFill>
              </a:rPr>
              <a:t>PROVINCIA AUTONOMA DI TRENTO</a:t>
            </a:r>
          </a:p>
          <a:p>
            <a:pPr algn="ctr"/>
            <a:r>
              <a:rPr lang="it-IT" sz="1200" dirty="0">
                <a:solidFill>
                  <a:schemeClr val="accent1"/>
                </a:solidFill>
              </a:rPr>
              <a:t> Servizio Istruzione – Settore coordinamento BES</a:t>
            </a:r>
          </a:p>
        </p:txBody>
      </p:sp>
    </p:spTree>
    <p:extLst>
      <p:ext uri="{BB962C8B-B14F-4D97-AF65-F5344CB8AC3E}">
        <p14:creationId xmlns:p14="http://schemas.microsoft.com/office/powerpoint/2010/main" val="244481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fade">
                                      <p:cBhvr>
                                        <p:cTn id="24" dur="1000"/>
                                        <p:tgtEl>
                                          <p:spTgt spid="4">
                                            <p:txEl>
                                              <p:pRg st="4" end="4"/>
                                            </p:txEl>
                                          </p:spTgt>
                                        </p:tgtEl>
                                      </p:cBhvr>
                                    </p:animEffect>
                                    <p:anim calcmode="lin" valueType="num">
                                      <p:cBhvr>
                                        <p:cTn id="2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Effect transition="in" filter="fade">
                                      <p:cBhvr>
                                        <p:cTn id="29" dur="1000"/>
                                        <p:tgtEl>
                                          <p:spTgt spid="4">
                                            <p:txEl>
                                              <p:pRg st="5" end="5"/>
                                            </p:txEl>
                                          </p:spTgt>
                                        </p:tgtEl>
                                      </p:cBhvr>
                                    </p:animEffect>
                                    <p:anim calcmode="lin" valueType="num">
                                      <p:cBhvr>
                                        <p:cTn id="30"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4">
                                            <p:txEl>
                                              <p:pRg st="6" end="6"/>
                                            </p:txEl>
                                          </p:spTgt>
                                        </p:tgtEl>
                                        <p:attrNameLst>
                                          <p:attrName>style.visibility</p:attrName>
                                        </p:attrNameLst>
                                      </p:cBhvr>
                                      <p:to>
                                        <p:strVal val="visible"/>
                                      </p:to>
                                    </p:set>
                                    <p:animEffect transition="in" filter="fade">
                                      <p:cBhvr>
                                        <p:cTn id="34" dur="1000"/>
                                        <p:tgtEl>
                                          <p:spTgt spid="4">
                                            <p:txEl>
                                              <p:pRg st="6" end="6"/>
                                            </p:txEl>
                                          </p:spTgt>
                                        </p:tgtEl>
                                      </p:cBhvr>
                                    </p:animEffect>
                                    <p:anim calcmode="lin" valueType="num">
                                      <p:cBhvr>
                                        <p:cTn id="35"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889420" y="509177"/>
            <a:ext cx="4340182" cy="2139047"/>
          </a:xfrm>
          <a:prstGeom prst="rect">
            <a:avLst/>
          </a:prstGeom>
        </p:spPr>
        <p:txBody>
          <a:bodyPr wrap="square">
            <a:spAutoFit/>
          </a:bodyPr>
          <a:lstStyle/>
          <a:p>
            <a:pPr algn="ctr">
              <a:spcAft>
                <a:spcPts val="600"/>
              </a:spcAft>
            </a:pPr>
            <a:r>
              <a:rPr lang="it-IT" b="1" kern="50" dirty="0" smtClean="0">
                <a:latin typeface="Arial" panose="020B0604020202020204" pitchFamily="34" charset="0"/>
                <a:ea typeface="WenQuanYi Micro Hei"/>
                <a:cs typeface="Lohit Hindi"/>
              </a:rPr>
              <a:t> </a:t>
            </a:r>
          </a:p>
          <a:p>
            <a:pPr algn="ctr">
              <a:spcAft>
                <a:spcPts val="600"/>
              </a:spcAft>
            </a:pPr>
            <a:r>
              <a:rPr lang="it-IT" b="1" kern="50" dirty="0" smtClean="0">
                <a:latin typeface="Arial" panose="020B0604020202020204" pitchFamily="34" charset="0"/>
                <a:ea typeface="WenQuanYi Micro Hei"/>
                <a:cs typeface="Lohit Hindi"/>
              </a:rPr>
              <a:t>Esempio di laboratorio inclusivo</a:t>
            </a:r>
          </a:p>
          <a:p>
            <a:pPr algn="ctr">
              <a:spcAft>
                <a:spcPts val="600"/>
              </a:spcAft>
            </a:pPr>
            <a:endParaRPr lang="it-IT" b="1" kern="50" dirty="0" smtClean="0">
              <a:latin typeface="Arial" panose="020B0604020202020204" pitchFamily="34" charset="0"/>
              <a:ea typeface="WenQuanYi Micro Hei"/>
              <a:cs typeface="Lohit Hindi"/>
            </a:endParaRPr>
          </a:p>
          <a:p>
            <a:pPr algn="ctr">
              <a:spcAft>
                <a:spcPts val="600"/>
              </a:spcAft>
            </a:pPr>
            <a:endParaRPr lang="it-IT" b="1" kern="50" dirty="0">
              <a:latin typeface="Arial" panose="020B0604020202020204" pitchFamily="34" charset="0"/>
              <a:ea typeface="WenQuanYi Micro Hei"/>
              <a:cs typeface="Lohit Hindi"/>
            </a:endParaRPr>
          </a:p>
          <a:p>
            <a:pPr algn="ctr">
              <a:spcAft>
                <a:spcPts val="600"/>
              </a:spcAft>
            </a:pPr>
            <a:endParaRPr lang="it-IT" kern="50" dirty="0">
              <a:latin typeface="Liberation Serif"/>
              <a:ea typeface="WenQuanYi Micro Hei"/>
              <a:cs typeface="Lohit Hindi"/>
            </a:endParaRPr>
          </a:p>
          <a:p>
            <a:pPr>
              <a:spcAft>
                <a:spcPts val="600"/>
              </a:spcAft>
            </a:pPr>
            <a:r>
              <a:rPr lang="it-IT" b="1" kern="50" dirty="0">
                <a:latin typeface="DejaVu Sans"/>
                <a:ea typeface="WenQuanYi Micro Hei"/>
                <a:cs typeface="DejaVu Sans"/>
              </a:rPr>
              <a:t> </a:t>
            </a:r>
            <a:endParaRPr lang="it-IT" kern="50" dirty="0">
              <a:effectLst/>
              <a:latin typeface="Liberation Serif"/>
              <a:ea typeface="WenQuanYi Micro Hei"/>
              <a:cs typeface="Lohit Hindi"/>
            </a:endParaRPr>
          </a:p>
        </p:txBody>
      </p:sp>
      <p:graphicFrame>
        <p:nvGraphicFramePr>
          <p:cNvPr id="6" name="Tabella 5"/>
          <p:cNvGraphicFramePr>
            <a:graphicFrameLocks noGrp="1"/>
          </p:cNvGraphicFramePr>
          <p:nvPr>
            <p:extLst>
              <p:ext uri="{D42A27DB-BD31-4B8C-83A1-F6EECF244321}">
                <p14:modId xmlns:p14="http://schemas.microsoft.com/office/powerpoint/2010/main" val="3229817466"/>
              </p:ext>
            </p:extLst>
          </p:nvPr>
        </p:nvGraphicFramePr>
        <p:xfrm>
          <a:off x="2090382" y="1278723"/>
          <a:ext cx="8011236" cy="5256530"/>
        </p:xfrm>
        <a:graphic>
          <a:graphicData uri="http://schemas.openxmlformats.org/drawingml/2006/table">
            <a:tbl>
              <a:tblPr>
                <a:tableStyleId>{5C22544A-7EE6-4342-B048-85BDC9FD1C3A}</a:tableStyleId>
              </a:tblPr>
              <a:tblGrid>
                <a:gridCol w="1909617"/>
                <a:gridCol w="6101619"/>
              </a:tblGrid>
              <a:tr h="514625">
                <a:tc>
                  <a:txBody>
                    <a:bodyPr/>
                    <a:lstStyle/>
                    <a:p>
                      <a:pPr algn="ctr">
                        <a:spcAft>
                          <a:spcPts val="0"/>
                        </a:spcAft>
                      </a:pPr>
                      <a:r>
                        <a:rPr lang="it-IT" sz="1600" kern="50" dirty="0">
                          <a:effectLst/>
                        </a:rPr>
                        <a:t>SCHEDA DI PROGETTAZIONE </a:t>
                      </a:r>
                      <a:endParaRPr lang="it-IT" sz="1600" kern="50" dirty="0">
                        <a:effectLst/>
                        <a:latin typeface="Liberation Serif"/>
                        <a:ea typeface="WenQuanYi Micro Hei"/>
                        <a:cs typeface="Lohit Hindi"/>
                      </a:endParaRPr>
                    </a:p>
                  </a:txBody>
                  <a:tcPr marL="34925" marR="34925" marT="34925" marB="34925"/>
                </a:tc>
                <a:tc>
                  <a:txBody>
                    <a:bodyPr/>
                    <a:lstStyle/>
                    <a:p>
                      <a:pPr algn="ctr">
                        <a:spcAft>
                          <a:spcPts val="0"/>
                        </a:spcAft>
                      </a:pPr>
                      <a:r>
                        <a:rPr lang="it-IT" sz="1600" kern="50" dirty="0">
                          <a:effectLst/>
                        </a:rPr>
                        <a:t> </a:t>
                      </a:r>
                    </a:p>
                    <a:p>
                      <a:pPr algn="ctr">
                        <a:spcAft>
                          <a:spcPts val="0"/>
                        </a:spcAft>
                      </a:pPr>
                      <a:r>
                        <a:rPr lang="it-IT" sz="1800" b="1" kern="50" dirty="0">
                          <a:solidFill>
                            <a:schemeClr val="tx1"/>
                          </a:solidFill>
                          <a:effectLst/>
                        </a:rPr>
                        <a:t>LABORATORIO </a:t>
                      </a:r>
                      <a:r>
                        <a:rPr lang="it-IT" sz="1800" b="1" kern="50" dirty="0" smtClean="0">
                          <a:solidFill>
                            <a:schemeClr val="tx1"/>
                          </a:solidFill>
                          <a:effectLst/>
                        </a:rPr>
                        <a:t>DEL LIBRO </a:t>
                      </a:r>
                      <a:r>
                        <a:rPr lang="it-IT" sz="1800" b="1" kern="50" dirty="0">
                          <a:solidFill>
                            <a:schemeClr val="tx1"/>
                          </a:solidFill>
                          <a:effectLst/>
                        </a:rPr>
                        <a:t>BIANCO</a:t>
                      </a:r>
                      <a:endParaRPr lang="it-IT" sz="1800" b="1" kern="50" dirty="0">
                        <a:solidFill>
                          <a:schemeClr val="tx1"/>
                        </a:solidFill>
                        <a:effectLst/>
                        <a:latin typeface="Liberation Serif"/>
                        <a:ea typeface="WenQuanYi Micro Hei"/>
                        <a:cs typeface="Lohit Hindi"/>
                      </a:endParaRPr>
                    </a:p>
                  </a:txBody>
                  <a:tcPr marL="34925" marR="34925" marT="34925" marB="34925"/>
                </a:tc>
              </a:tr>
              <a:tr h="2189339">
                <a:tc>
                  <a:txBody>
                    <a:bodyPr/>
                    <a:lstStyle/>
                    <a:p>
                      <a:pPr algn="ctr">
                        <a:spcAft>
                          <a:spcPts val="0"/>
                        </a:spcAft>
                      </a:pPr>
                      <a:r>
                        <a:rPr lang="it-IT" sz="1600" kern="50" dirty="0">
                          <a:effectLst/>
                        </a:rPr>
                        <a:t>COMPETENZE </a:t>
                      </a:r>
                    </a:p>
                    <a:p>
                      <a:pPr algn="ctr">
                        <a:spcAft>
                          <a:spcPts val="0"/>
                        </a:spcAft>
                      </a:pPr>
                      <a:r>
                        <a:rPr lang="it-IT" sz="1600" kern="50" dirty="0">
                          <a:effectLst/>
                        </a:rPr>
                        <a:t>TRASVERSALI</a:t>
                      </a:r>
                      <a:endParaRPr lang="it-IT" sz="1600" kern="50" dirty="0">
                        <a:effectLst/>
                        <a:latin typeface="Liberation Serif"/>
                        <a:ea typeface="WenQuanYi Micro Hei"/>
                        <a:cs typeface="Lohit Hindi"/>
                      </a:endParaRPr>
                    </a:p>
                  </a:txBody>
                  <a:tcPr marL="34925" marR="34925" marT="34925" marB="34925"/>
                </a:tc>
                <a:tc>
                  <a:txBody>
                    <a:bodyPr/>
                    <a:lstStyle/>
                    <a:p>
                      <a:pPr>
                        <a:spcAft>
                          <a:spcPts val="0"/>
                        </a:spcAft>
                      </a:pPr>
                      <a:r>
                        <a:rPr lang="it-IT" sz="1600" kern="50" dirty="0">
                          <a:effectLst/>
                        </a:rPr>
                        <a:t>Mantenere una costante attenzione ai messaggi orali.</a:t>
                      </a:r>
                    </a:p>
                    <a:p>
                      <a:pPr>
                        <a:spcAft>
                          <a:spcPts val="0"/>
                        </a:spcAft>
                      </a:pPr>
                      <a:r>
                        <a:rPr lang="it-IT" sz="1600" kern="50" dirty="0">
                          <a:effectLst/>
                        </a:rPr>
                        <a:t> </a:t>
                      </a:r>
                    </a:p>
                    <a:p>
                      <a:pPr>
                        <a:spcAft>
                          <a:spcPts val="0"/>
                        </a:spcAft>
                      </a:pPr>
                      <a:r>
                        <a:rPr lang="it-IT" sz="1600" kern="50" dirty="0">
                          <a:effectLst/>
                        </a:rPr>
                        <a:t>Ascoltare e comprendere istruzioni e semplici consegne di uso pratico.</a:t>
                      </a:r>
                    </a:p>
                    <a:p>
                      <a:pPr>
                        <a:spcAft>
                          <a:spcPts val="0"/>
                        </a:spcAft>
                      </a:pPr>
                      <a:r>
                        <a:rPr lang="it-IT" sz="1600" kern="50" dirty="0">
                          <a:effectLst/>
                        </a:rPr>
                        <a:t> </a:t>
                      </a:r>
                    </a:p>
                    <a:p>
                      <a:pPr>
                        <a:spcAft>
                          <a:spcPts val="0"/>
                        </a:spcAft>
                      </a:pPr>
                      <a:r>
                        <a:rPr lang="it-IT" sz="1600" kern="50" dirty="0">
                          <a:effectLst/>
                        </a:rPr>
                        <a:t>Ascoltare e comprendere spiegazioni.</a:t>
                      </a:r>
                    </a:p>
                    <a:p>
                      <a:pPr>
                        <a:spcAft>
                          <a:spcPts val="0"/>
                        </a:spcAft>
                      </a:pPr>
                      <a:r>
                        <a:rPr lang="it-IT" sz="1600" kern="50" dirty="0">
                          <a:effectLst/>
                        </a:rPr>
                        <a:t> </a:t>
                      </a:r>
                    </a:p>
                    <a:p>
                      <a:pPr>
                        <a:spcAft>
                          <a:spcPts val="0"/>
                        </a:spcAft>
                      </a:pPr>
                      <a:r>
                        <a:rPr lang="it-IT" sz="1600" kern="50" dirty="0">
                          <a:effectLst/>
                        </a:rPr>
                        <a:t>Ascoltare e comprendere gli interventi dei compagni.</a:t>
                      </a:r>
                    </a:p>
                    <a:p>
                      <a:pPr>
                        <a:spcAft>
                          <a:spcPts val="0"/>
                        </a:spcAft>
                      </a:pPr>
                      <a:r>
                        <a:rPr lang="it-IT" sz="1600" kern="50" dirty="0">
                          <a:effectLst/>
                        </a:rPr>
                        <a:t> </a:t>
                      </a:r>
                    </a:p>
                    <a:p>
                      <a:pPr>
                        <a:spcAft>
                          <a:spcPts val="0"/>
                        </a:spcAft>
                      </a:pPr>
                      <a:r>
                        <a:rPr lang="it-IT" sz="1600" kern="50" dirty="0">
                          <a:effectLst/>
                        </a:rPr>
                        <a:t>Comprendere termini ed espressioni in base al contenuto o al contesto.</a:t>
                      </a:r>
                    </a:p>
                    <a:p>
                      <a:pPr>
                        <a:spcAft>
                          <a:spcPts val="0"/>
                        </a:spcAft>
                      </a:pPr>
                      <a:r>
                        <a:rPr lang="it-IT" sz="1600" kern="50" dirty="0">
                          <a:effectLst/>
                        </a:rPr>
                        <a:t> </a:t>
                      </a:r>
                      <a:endParaRPr lang="it-IT" sz="1600" kern="50" dirty="0">
                        <a:effectLst/>
                        <a:latin typeface="Liberation Serif"/>
                        <a:ea typeface="WenQuanYi Micro Hei"/>
                        <a:cs typeface="Lohit Hindi"/>
                      </a:endParaRPr>
                    </a:p>
                  </a:txBody>
                  <a:tcPr marL="34925" marR="34925" marT="34925" marB="34925"/>
                </a:tc>
              </a:tr>
              <a:tr h="514625">
                <a:tc>
                  <a:txBody>
                    <a:bodyPr/>
                    <a:lstStyle/>
                    <a:p>
                      <a:pPr algn="ctr">
                        <a:spcAft>
                          <a:spcPts val="0"/>
                        </a:spcAft>
                      </a:pPr>
                      <a:r>
                        <a:rPr lang="it-IT" sz="1600" kern="50">
                          <a:effectLst/>
                        </a:rPr>
                        <a:t>ABILITA'</a:t>
                      </a:r>
                      <a:endParaRPr lang="it-IT" sz="1600" kern="50">
                        <a:effectLst/>
                        <a:latin typeface="Liberation Serif"/>
                        <a:ea typeface="WenQuanYi Micro Hei"/>
                        <a:cs typeface="Lohit Hindi"/>
                      </a:endParaRPr>
                    </a:p>
                  </a:txBody>
                  <a:tcPr marL="34925" marR="34925" marT="34925" marB="34925"/>
                </a:tc>
                <a:tc>
                  <a:txBody>
                    <a:bodyPr/>
                    <a:lstStyle/>
                    <a:p>
                      <a:pPr>
                        <a:spcAft>
                          <a:spcPts val="0"/>
                        </a:spcAft>
                      </a:pPr>
                      <a:r>
                        <a:rPr lang="it-IT" sz="1600" kern="50" dirty="0">
                          <a:effectLst/>
                        </a:rPr>
                        <a:t>Manualità.</a:t>
                      </a:r>
                    </a:p>
                    <a:p>
                      <a:pPr>
                        <a:spcAft>
                          <a:spcPts val="0"/>
                        </a:spcAft>
                      </a:pPr>
                      <a:r>
                        <a:rPr lang="it-IT" sz="1600" kern="50" dirty="0">
                          <a:effectLst/>
                        </a:rPr>
                        <a:t>Imparare ad utilizzare materiale semplice con creatività.</a:t>
                      </a:r>
                      <a:endParaRPr lang="it-IT" sz="1600" kern="50" dirty="0">
                        <a:effectLst/>
                        <a:latin typeface="Liberation Serif"/>
                        <a:ea typeface="WenQuanYi Micro Hei"/>
                        <a:cs typeface="Lohit Hindi"/>
                      </a:endParaRPr>
                    </a:p>
                  </a:txBody>
                  <a:tcPr marL="34925" marR="34925" marT="34925" marB="34925"/>
                </a:tc>
              </a:tr>
              <a:tr h="933304">
                <a:tc>
                  <a:txBody>
                    <a:bodyPr/>
                    <a:lstStyle/>
                    <a:p>
                      <a:pPr algn="ctr">
                        <a:spcAft>
                          <a:spcPts val="0"/>
                        </a:spcAft>
                      </a:pPr>
                      <a:r>
                        <a:rPr lang="it-IT" sz="1600" kern="50">
                          <a:effectLst/>
                        </a:rPr>
                        <a:t>CONOSCENZE</a:t>
                      </a:r>
                      <a:endParaRPr lang="it-IT" sz="1600" kern="50">
                        <a:effectLst/>
                        <a:latin typeface="Liberation Serif"/>
                        <a:ea typeface="WenQuanYi Micro Hei"/>
                        <a:cs typeface="Lohit Hindi"/>
                      </a:endParaRPr>
                    </a:p>
                  </a:txBody>
                  <a:tcPr marL="34925" marR="34925" marT="34925" marB="34925"/>
                </a:tc>
                <a:tc>
                  <a:txBody>
                    <a:bodyPr/>
                    <a:lstStyle/>
                    <a:p>
                      <a:pPr>
                        <a:spcAft>
                          <a:spcPts val="0"/>
                        </a:spcAft>
                      </a:pPr>
                      <a:r>
                        <a:rPr lang="it-IT" sz="1600" kern="50" dirty="0">
                          <a:effectLst/>
                        </a:rPr>
                        <a:t>Comprendere informazioni, consegne, messaggi verbali.</a:t>
                      </a:r>
                    </a:p>
                    <a:p>
                      <a:pPr>
                        <a:spcAft>
                          <a:spcPts val="0"/>
                        </a:spcAft>
                      </a:pPr>
                      <a:r>
                        <a:rPr lang="it-IT" sz="1600" kern="50" dirty="0">
                          <a:effectLst/>
                        </a:rPr>
                        <a:t> </a:t>
                      </a:r>
                    </a:p>
                    <a:p>
                      <a:pPr>
                        <a:spcAft>
                          <a:spcPts val="0"/>
                        </a:spcAft>
                      </a:pPr>
                      <a:r>
                        <a:rPr lang="it-IT" sz="1600" kern="50" dirty="0">
                          <a:effectLst/>
                        </a:rPr>
                        <a:t>Spiegare attività che richiedono semplici sequenze di azioni.</a:t>
                      </a:r>
                    </a:p>
                    <a:p>
                      <a:pPr>
                        <a:spcAft>
                          <a:spcPts val="0"/>
                        </a:spcAft>
                      </a:pPr>
                      <a:r>
                        <a:rPr lang="it-IT" sz="1600" kern="50" dirty="0">
                          <a:effectLst/>
                        </a:rPr>
                        <a:t> </a:t>
                      </a:r>
                      <a:endParaRPr lang="it-IT" sz="1600" kern="50" dirty="0">
                        <a:effectLst/>
                        <a:latin typeface="Liberation Serif"/>
                        <a:ea typeface="WenQuanYi Micro Hei"/>
                        <a:cs typeface="Lohit Hindi"/>
                      </a:endParaRPr>
                    </a:p>
                  </a:txBody>
                  <a:tcPr marL="34925" marR="34925" marT="34925" marB="34925"/>
                </a:tc>
              </a:tr>
              <a:tr h="305286">
                <a:tc>
                  <a:txBody>
                    <a:bodyPr/>
                    <a:lstStyle/>
                    <a:p>
                      <a:pPr algn="ctr">
                        <a:spcAft>
                          <a:spcPts val="0"/>
                        </a:spcAft>
                      </a:pPr>
                      <a:r>
                        <a:rPr lang="it-IT" sz="1600" kern="50" dirty="0">
                          <a:effectLst/>
                        </a:rPr>
                        <a:t>ALTRE COMPETENZE</a:t>
                      </a:r>
                      <a:endParaRPr lang="it-IT" sz="1600" kern="50" dirty="0">
                        <a:effectLst/>
                        <a:latin typeface="Liberation Serif"/>
                        <a:ea typeface="WenQuanYi Micro Hei"/>
                        <a:cs typeface="Lohit Hindi"/>
                      </a:endParaRPr>
                    </a:p>
                  </a:txBody>
                  <a:tcPr marL="34925" marR="34925" marT="34925" marB="34925"/>
                </a:tc>
                <a:tc>
                  <a:txBody>
                    <a:bodyPr/>
                    <a:lstStyle/>
                    <a:p>
                      <a:pPr>
                        <a:spcAft>
                          <a:spcPts val="0"/>
                        </a:spcAft>
                      </a:pPr>
                      <a:r>
                        <a:rPr lang="it-IT" sz="1600" kern="50" dirty="0">
                          <a:effectLst/>
                        </a:rPr>
                        <a:t>Ascoltare e collaborare nel gruppo. </a:t>
                      </a:r>
                      <a:endParaRPr lang="it-IT" sz="1600" kern="50" dirty="0">
                        <a:effectLst/>
                        <a:latin typeface="Liberation Serif"/>
                        <a:ea typeface="WenQuanYi Micro Hei"/>
                        <a:cs typeface="Lohit Hindi"/>
                      </a:endParaRPr>
                    </a:p>
                  </a:txBody>
                  <a:tcPr marL="34925" marR="34925" marT="34925" marB="34925"/>
                </a:tc>
              </a:tr>
            </a:tbl>
          </a:graphicData>
        </a:graphic>
      </p:graphicFrame>
      <p:sp>
        <p:nvSpPr>
          <p:cNvPr id="7" name="Rettangolo 6"/>
          <p:cNvSpPr/>
          <p:nvPr/>
        </p:nvSpPr>
        <p:spPr>
          <a:xfrm>
            <a:off x="3184478" y="309122"/>
            <a:ext cx="6096000" cy="400110"/>
          </a:xfrm>
          <a:prstGeom prst="rect">
            <a:avLst/>
          </a:prstGeom>
        </p:spPr>
        <p:txBody>
          <a:bodyPr>
            <a:spAutoFit/>
          </a:bodyPr>
          <a:lstStyle/>
          <a:p>
            <a:pPr algn="ctr"/>
            <a:r>
              <a:rPr lang="it-IT" sz="1000" dirty="0">
                <a:solidFill>
                  <a:schemeClr val="accent1"/>
                </a:solidFill>
              </a:rPr>
              <a:t>PROVINCIA AUTONOMA DI TRENTO</a:t>
            </a:r>
          </a:p>
          <a:p>
            <a:pPr algn="ctr"/>
            <a:r>
              <a:rPr lang="it-IT" sz="1000" dirty="0">
                <a:solidFill>
                  <a:schemeClr val="accent1"/>
                </a:solidFill>
              </a:rPr>
              <a:t> Servizio </a:t>
            </a:r>
            <a:r>
              <a:rPr lang="it-IT" sz="1000" dirty="0" smtClean="0">
                <a:solidFill>
                  <a:schemeClr val="accent1"/>
                </a:solidFill>
              </a:rPr>
              <a:t>Istruzione –Settore </a:t>
            </a:r>
            <a:r>
              <a:rPr lang="it-IT" sz="1000" dirty="0">
                <a:solidFill>
                  <a:schemeClr val="accent1"/>
                </a:solidFill>
              </a:rPr>
              <a:t>coordinamento BES</a:t>
            </a:r>
          </a:p>
        </p:txBody>
      </p:sp>
    </p:spTree>
    <p:extLst>
      <p:ext uri="{BB962C8B-B14F-4D97-AF65-F5344CB8AC3E}">
        <p14:creationId xmlns:p14="http://schemas.microsoft.com/office/powerpoint/2010/main" val="20482478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3735794780"/>
              </p:ext>
            </p:extLst>
          </p:nvPr>
        </p:nvGraphicFramePr>
        <p:xfrm>
          <a:off x="1425652" y="4430263"/>
          <a:ext cx="8987589" cy="1996697"/>
        </p:xfrm>
        <a:graphic>
          <a:graphicData uri="http://schemas.openxmlformats.org/drawingml/2006/table">
            <a:tbl>
              <a:tblPr>
                <a:tableStyleId>{5C22544A-7EE6-4342-B048-85BDC9FD1C3A}</a:tableStyleId>
              </a:tblPr>
              <a:tblGrid>
                <a:gridCol w="2142347"/>
                <a:gridCol w="6845242"/>
              </a:tblGrid>
              <a:tr h="769968">
                <a:tc>
                  <a:txBody>
                    <a:bodyPr/>
                    <a:lstStyle/>
                    <a:p>
                      <a:pPr algn="ctr">
                        <a:spcAft>
                          <a:spcPts val="0"/>
                        </a:spcAft>
                      </a:pPr>
                      <a:r>
                        <a:rPr lang="it-IT" sz="1600" kern="50" dirty="0">
                          <a:effectLst/>
                        </a:rPr>
                        <a:t>MATERIALI OCCORRENTI</a:t>
                      </a:r>
                      <a:endParaRPr lang="it-IT" sz="1600" kern="50" dirty="0">
                        <a:effectLst/>
                        <a:latin typeface="Liberation Serif"/>
                        <a:ea typeface="WenQuanYi Micro Hei"/>
                        <a:cs typeface="Lohit Hindi"/>
                      </a:endParaRPr>
                    </a:p>
                  </a:txBody>
                  <a:tcPr marL="34925" marR="34925" marT="34925" marB="34925"/>
                </a:tc>
                <a:tc>
                  <a:txBody>
                    <a:bodyPr/>
                    <a:lstStyle/>
                    <a:p>
                      <a:pPr algn="just">
                        <a:spcAft>
                          <a:spcPts val="0"/>
                        </a:spcAft>
                      </a:pPr>
                      <a:r>
                        <a:rPr lang="it-IT" sz="1600" kern="50" dirty="0">
                          <a:effectLst/>
                        </a:rPr>
                        <a:t>Carta bianca formato A 4, ritagli di cartoncino per il dorso (il colore è uguale per tutti), forbici, colla, cucitrice.</a:t>
                      </a:r>
                      <a:endParaRPr lang="it-IT" sz="1600" kern="50" dirty="0">
                        <a:effectLst/>
                        <a:latin typeface="Liberation Serif"/>
                        <a:ea typeface="WenQuanYi Micro Hei"/>
                        <a:cs typeface="Lohit Hindi"/>
                      </a:endParaRPr>
                    </a:p>
                  </a:txBody>
                  <a:tcPr marL="34925" marR="34925" marT="34925" marB="34925"/>
                </a:tc>
              </a:tr>
              <a:tr h="456761">
                <a:tc>
                  <a:txBody>
                    <a:bodyPr/>
                    <a:lstStyle/>
                    <a:p>
                      <a:pPr algn="ctr">
                        <a:spcAft>
                          <a:spcPts val="0"/>
                        </a:spcAft>
                      </a:pPr>
                      <a:r>
                        <a:rPr lang="it-IT" sz="1600" kern="50">
                          <a:effectLst/>
                        </a:rPr>
                        <a:t>TEMPI</a:t>
                      </a:r>
                      <a:endParaRPr lang="it-IT" sz="1600" kern="50">
                        <a:effectLst/>
                        <a:latin typeface="Liberation Serif"/>
                        <a:ea typeface="WenQuanYi Micro Hei"/>
                        <a:cs typeface="Lohit Hindi"/>
                      </a:endParaRPr>
                    </a:p>
                  </a:txBody>
                  <a:tcPr marL="34925" marR="34925" marT="34925" marB="34925"/>
                </a:tc>
                <a:tc>
                  <a:txBody>
                    <a:bodyPr/>
                    <a:lstStyle/>
                    <a:p>
                      <a:pPr>
                        <a:spcAft>
                          <a:spcPts val="0"/>
                        </a:spcAft>
                      </a:pPr>
                      <a:r>
                        <a:rPr lang="it-IT" sz="1600" kern="50" dirty="0">
                          <a:effectLst/>
                        </a:rPr>
                        <a:t>1 h</a:t>
                      </a:r>
                      <a:endParaRPr lang="it-IT" sz="1600" kern="50" dirty="0">
                        <a:effectLst/>
                        <a:latin typeface="Liberation Serif"/>
                        <a:ea typeface="WenQuanYi Micro Hei"/>
                        <a:cs typeface="Lohit Hindi"/>
                      </a:endParaRPr>
                    </a:p>
                  </a:txBody>
                  <a:tcPr marL="34925" marR="34925" marT="34925" marB="34925"/>
                </a:tc>
              </a:tr>
              <a:tr h="769968">
                <a:tc>
                  <a:txBody>
                    <a:bodyPr/>
                    <a:lstStyle/>
                    <a:p>
                      <a:pPr algn="ctr">
                        <a:spcAft>
                          <a:spcPts val="0"/>
                        </a:spcAft>
                      </a:pPr>
                      <a:r>
                        <a:rPr lang="it-IT" sz="1600" kern="50" dirty="0">
                          <a:effectLst/>
                        </a:rPr>
                        <a:t>VALUTAZIONE</a:t>
                      </a:r>
                      <a:endParaRPr lang="it-IT" sz="1600" kern="50" dirty="0">
                        <a:effectLst/>
                        <a:latin typeface="Liberation Serif"/>
                        <a:ea typeface="WenQuanYi Micro Hei"/>
                        <a:cs typeface="Lohit Hindi"/>
                      </a:endParaRPr>
                    </a:p>
                  </a:txBody>
                  <a:tcPr marL="34925" marR="34925" marT="34925" marB="34925"/>
                </a:tc>
                <a:tc>
                  <a:txBody>
                    <a:bodyPr/>
                    <a:lstStyle/>
                    <a:p>
                      <a:pPr>
                        <a:spcAft>
                          <a:spcPts val="0"/>
                        </a:spcAft>
                      </a:pPr>
                      <a:r>
                        <a:rPr lang="it-IT" sz="1600" kern="50" dirty="0">
                          <a:effectLst/>
                        </a:rPr>
                        <a:t>Grado di partecipazione, ascolto e collaborazione, competenze disciplinari, abilità e conoscenze </a:t>
                      </a:r>
                      <a:endParaRPr lang="it-IT" sz="1600" kern="50" dirty="0">
                        <a:effectLst/>
                        <a:latin typeface="Liberation Serif"/>
                        <a:ea typeface="WenQuanYi Micro Hei"/>
                        <a:cs typeface="Lohit Hindi"/>
                      </a:endParaRPr>
                    </a:p>
                  </a:txBody>
                  <a:tcPr marL="34925" marR="34925" marT="34925" marB="34925"/>
                </a:tc>
              </a:tr>
            </a:tbl>
          </a:graphicData>
        </a:graphic>
      </p:graphicFrame>
      <p:sp>
        <p:nvSpPr>
          <p:cNvPr id="3" name="Rectangle 1"/>
          <p:cNvSpPr>
            <a:spLocks noChangeArrowheads="1"/>
          </p:cNvSpPr>
          <p:nvPr/>
        </p:nvSpPr>
        <p:spPr bwMode="auto">
          <a:xfrm>
            <a:off x="1698767" y="225344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4" name="Rettangolo 3"/>
          <p:cNvSpPr/>
          <p:nvPr/>
        </p:nvSpPr>
        <p:spPr>
          <a:xfrm>
            <a:off x="3048000" y="567351"/>
            <a:ext cx="6096000" cy="400110"/>
          </a:xfrm>
          <a:prstGeom prst="rect">
            <a:avLst/>
          </a:prstGeom>
        </p:spPr>
        <p:txBody>
          <a:bodyPr>
            <a:spAutoFit/>
          </a:bodyPr>
          <a:lstStyle/>
          <a:p>
            <a:pPr algn="ctr"/>
            <a:r>
              <a:rPr lang="it-IT" sz="1000" dirty="0">
                <a:solidFill>
                  <a:schemeClr val="accent1"/>
                </a:solidFill>
              </a:rPr>
              <a:t>PROVINCIA AUTONOMA DI TRENTO</a:t>
            </a:r>
          </a:p>
          <a:p>
            <a:pPr algn="ctr"/>
            <a:r>
              <a:rPr lang="it-IT" sz="1000" dirty="0">
                <a:solidFill>
                  <a:schemeClr val="accent1"/>
                </a:solidFill>
              </a:rPr>
              <a:t> Servizio Istruzione – Settore coordinamento BES</a:t>
            </a:r>
          </a:p>
        </p:txBody>
      </p:sp>
      <p:graphicFrame>
        <p:nvGraphicFramePr>
          <p:cNvPr id="5" name="Tabella 4"/>
          <p:cNvGraphicFramePr>
            <a:graphicFrameLocks noGrp="1"/>
          </p:cNvGraphicFramePr>
          <p:nvPr>
            <p:extLst>
              <p:ext uri="{D42A27DB-BD31-4B8C-83A1-F6EECF244321}">
                <p14:modId xmlns:p14="http://schemas.microsoft.com/office/powerpoint/2010/main" val="2414720692"/>
              </p:ext>
            </p:extLst>
          </p:nvPr>
        </p:nvGraphicFramePr>
        <p:xfrm>
          <a:off x="1460309" y="1857214"/>
          <a:ext cx="8871045" cy="2387239"/>
        </p:xfrm>
        <a:graphic>
          <a:graphicData uri="http://schemas.openxmlformats.org/drawingml/2006/table">
            <a:tbl>
              <a:tblPr>
                <a:tableStyleId>{5C22544A-7EE6-4342-B048-85BDC9FD1C3A}</a:tableStyleId>
              </a:tblPr>
              <a:tblGrid>
                <a:gridCol w="2114567"/>
                <a:gridCol w="6756478"/>
              </a:tblGrid>
              <a:tr h="2387239">
                <a:tc>
                  <a:txBody>
                    <a:bodyPr/>
                    <a:lstStyle/>
                    <a:p>
                      <a:pPr algn="ctr">
                        <a:spcAft>
                          <a:spcPts val="0"/>
                        </a:spcAft>
                      </a:pPr>
                      <a:r>
                        <a:rPr lang="it-IT" sz="1600" kern="50" dirty="0">
                          <a:effectLst/>
                        </a:rPr>
                        <a:t>ATTIVITA'</a:t>
                      </a:r>
                      <a:endParaRPr lang="it-IT" sz="1600" kern="50" dirty="0">
                        <a:effectLst/>
                        <a:latin typeface="Liberation Serif"/>
                        <a:ea typeface="WenQuanYi Micro Hei"/>
                        <a:cs typeface="Lohit Hindi"/>
                      </a:endParaRPr>
                    </a:p>
                  </a:txBody>
                  <a:tcPr marL="34925" marR="34925" marT="34925" marB="34925"/>
                </a:tc>
                <a:tc>
                  <a:txBody>
                    <a:bodyPr/>
                    <a:lstStyle/>
                    <a:p>
                      <a:pPr>
                        <a:spcAft>
                          <a:spcPts val="0"/>
                        </a:spcAft>
                      </a:pPr>
                      <a:r>
                        <a:rPr lang="it-IT" sz="1600" kern="50" dirty="0">
                          <a:effectLst/>
                        </a:rPr>
                        <a:t>1° FASE</a:t>
                      </a:r>
                    </a:p>
                    <a:p>
                      <a:pPr>
                        <a:spcAft>
                          <a:spcPts val="0"/>
                        </a:spcAft>
                      </a:pPr>
                      <a:r>
                        <a:rPr lang="it-IT" sz="1600" kern="50" dirty="0">
                          <a:effectLst/>
                        </a:rPr>
                        <a:t>MANIPOLAZIONE DEL FOGLIO BIANCO (A  4)</a:t>
                      </a:r>
                    </a:p>
                    <a:p>
                      <a:pPr>
                        <a:spcAft>
                          <a:spcPts val="0"/>
                        </a:spcAft>
                      </a:pPr>
                      <a:r>
                        <a:rPr lang="it-IT" sz="1600" kern="50" dirty="0">
                          <a:effectLst/>
                        </a:rPr>
                        <a:t> </a:t>
                      </a:r>
                    </a:p>
                    <a:p>
                      <a:pPr>
                        <a:spcAft>
                          <a:spcPts val="0"/>
                        </a:spcAft>
                      </a:pPr>
                      <a:r>
                        <a:rPr lang="it-IT" sz="1600" kern="50" dirty="0">
                          <a:effectLst/>
                        </a:rPr>
                        <a:t>2° FASE</a:t>
                      </a:r>
                    </a:p>
                    <a:p>
                      <a:pPr>
                        <a:spcAft>
                          <a:spcPts val="0"/>
                        </a:spcAft>
                      </a:pPr>
                      <a:r>
                        <a:rPr lang="it-IT" sz="1600" kern="50" dirty="0">
                          <a:effectLst/>
                        </a:rPr>
                        <a:t>COSTRUZIONE DEL LIBRO BIANCO</a:t>
                      </a:r>
                    </a:p>
                    <a:p>
                      <a:pPr>
                        <a:spcAft>
                          <a:spcPts val="0"/>
                        </a:spcAft>
                      </a:pPr>
                      <a:r>
                        <a:rPr lang="it-IT" sz="1600" kern="50" dirty="0">
                          <a:effectLst/>
                        </a:rPr>
                        <a:t> </a:t>
                      </a:r>
                    </a:p>
                    <a:p>
                      <a:pPr>
                        <a:spcAft>
                          <a:spcPts val="0"/>
                        </a:spcAft>
                      </a:pPr>
                      <a:r>
                        <a:rPr lang="it-IT" sz="1600" kern="50" dirty="0">
                          <a:effectLst/>
                        </a:rPr>
                        <a:t>3° FASE</a:t>
                      </a:r>
                    </a:p>
                    <a:p>
                      <a:pPr>
                        <a:spcAft>
                          <a:spcPts val="0"/>
                        </a:spcAft>
                      </a:pPr>
                      <a:r>
                        <a:rPr lang="it-IT" sz="1600" kern="50" dirty="0">
                          <a:effectLst/>
                        </a:rPr>
                        <a:t>ELABORAZIONE CREATIVA DEL LIBRO BIANCO </a:t>
                      </a:r>
                    </a:p>
                    <a:p>
                      <a:pPr>
                        <a:spcAft>
                          <a:spcPts val="0"/>
                        </a:spcAft>
                      </a:pPr>
                      <a:r>
                        <a:rPr lang="it-IT" sz="1600" kern="50" dirty="0">
                          <a:effectLst/>
                        </a:rPr>
                        <a:t> </a:t>
                      </a:r>
                      <a:endParaRPr lang="it-IT" sz="1600" kern="50" dirty="0">
                        <a:effectLst/>
                        <a:latin typeface="Liberation Serif"/>
                        <a:ea typeface="WenQuanYi Micro Hei"/>
                        <a:cs typeface="Lohit Hindi"/>
                      </a:endParaRPr>
                    </a:p>
                  </a:txBody>
                  <a:tcPr marL="34925" marR="34925" marT="34925" marB="34925"/>
                </a:tc>
              </a:tr>
            </a:tbl>
          </a:graphicData>
        </a:graphic>
      </p:graphicFrame>
      <p:sp>
        <p:nvSpPr>
          <p:cNvPr id="6" name="Rettangolo 5"/>
          <p:cNvSpPr/>
          <p:nvPr/>
        </p:nvSpPr>
        <p:spPr>
          <a:xfrm>
            <a:off x="7011574" y="1456564"/>
            <a:ext cx="3274614" cy="307777"/>
          </a:xfrm>
          <a:prstGeom prst="rect">
            <a:avLst/>
          </a:prstGeom>
        </p:spPr>
        <p:txBody>
          <a:bodyPr wrap="none">
            <a:spAutoFit/>
          </a:bodyPr>
          <a:lstStyle/>
          <a:p>
            <a:pPr algn="ctr">
              <a:spcAft>
                <a:spcPts val="600"/>
              </a:spcAft>
            </a:pPr>
            <a:r>
              <a:rPr lang="it-IT" sz="1400" b="1" kern="50" dirty="0">
                <a:latin typeface="Arial" panose="020B0604020202020204" pitchFamily="34" charset="0"/>
                <a:ea typeface="WenQuanYi Micro Hei"/>
                <a:cs typeface="Lohit Hindi"/>
              </a:rPr>
              <a:t>LABORATORIO DEL LIBRO BIANCO</a:t>
            </a:r>
          </a:p>
        </p:txBody>
      </p:sp>
    </p:spTree>
    <p:extLst>
      <p:ext uri="{BB962C8B-B14F-4D97-AF65-F5344CB8AC3E}">
        <p14:creationId xmlns:p14="http://schemas.microsoft.com/office/powerpoint/2010/main" val="6394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p:cNvGraphicFramePr>
            <a:graphicFrameLocks noGrp="1"/>
          </p:cNvGraphicFramePr>
          <p:nvPr>
            <p:extLst>
              <p:ext uri="{D42A27DB-BD31-4B8C-83A1-F6EECF244321}">
                <p14:modId xmlns:p14="http://schemas.microsoft.com/office/powerpoint/2010/main" val="1279632714"/>
              </p:ext>
            </p:extLst>
          </p:nvPr>
        </p:nvGraphicFramePr>
        <p:xfrm>
          <a:off x="1173707" y="1263840"/>
          <a:ext cx="9771797" cy="5240741"/>
        </p:xfrm>
        <a:graphic>
          <a:graphicData uri="http://schemas.openxmlformats.org/drawingml/2006/table">
            <a:tbl>
              <a:tblPr>
                <a:tableStyleId>{5C22544A-7EE6-4342-B048-85BDC9FD1C3A}</a:tableStyleId>
              </a:tblPr>
              <a:tblGrid>
                <a:gridCol w="2329277"/>
                <a:gridCol w="7442520"/>
              </a:tblGrid>
              <a:tr h="5240741">
                <a:tc>
                  <a:txBody>
                    <a:bodyPr/>
                    <a:lstStyle/>
                    <a:p>
                      <a:pPr algn="ctr">
                        <a:spcAft>
                          <a:spcPts val="0"/>
                        </a:spcAft>
                      </a:pPr>
                      <a:r>
                        <a:rPr lang="it-IT" sz="1800" kern="50" dirty="0">
                          <a:effectLst/>
                        </a:rPr>
                        <a:t>DESCRIZIONE DELL'ATTIVITA'</a:t>
                      </a:r>
                      <a:endParaRPr lang="it-IT" sz="1800" kern="50" dirty="0">
                        <a:effectLst/>
                        <a:latin typeface="Liberation Serif"/>
                        <a:ea typeface="WenQuanYi Micro Hei"/>
                        <a:cs typeface="Lohit Hindi"/>
                      </a:endParaRPr>
                    </a:p>
                  </a:txBody>
                  <a:tcPr marL="34925" marR="34925" marT="34925" marB="34925"/>
                </a:tc>
                <a:tc>
                  <a:txBody>
                    <a:bodyPr/>
                    <a:lstStyle/>
                    <a:p>
                      <a:pPr>
                        <a:spcAft>
                          <a:spcPts val="0"/>
                        </a:spcAft>
                      </a:pPr>
                      <a:r>
                        <a:rPr lang="it-IT" sz="1800" kern="50" dirty="0">
                          <a:effectLst/>
                        </a:rPr>
                        <a:t>1° </a:t>
                      </a:r>
                      <a:r>
                        <a:rPr lang="it-IT" sz="1800" kern="50" dirty="0" smtClean="0">
                          <a:effectLst/>
                        </a:rPr>
                        <a:t>FASE  -MANIPOLAZIONE DEL FOGLIO BIANCO</a:t>
                      </a:r>
                      <a:endParaRPr lang="it-IT" sz="1800" kern="50" dirty="0">
                        <a:effectLst/>
                      </a:endParaRPr>
                    </a:p>
                    <a:p>
                      <a:pPr algn="just">
                        <a:spcAft>
                          <a:spcPts val="0"/>
                        </a:spcAft>
                      </a:pPr>
                      <a:r>
                        <a:rPr lang="it-IT" sz="1800" kern="50" dirty="0">
                          <a:effectLst/>
                        </a:rPr>
                        <a:t>La classe viene divisa in gruppi da 4 bambini.</a:t>
                      </a:r>
                    </a:p>
                    <a:p>
                      <a:pPr algn="l"/>
                      <a:r>
                        <a:rPr lang="it-IT" sz="1800" kern="50" dirty="0">
                          <a:effectLst/>
                        </a:rPr>
                        <a:t>L’insegnante mostra ai bambini la manipolazione del foglio bianco, puntando alle sensazioni </a:t>
                      </a:r>
                      <a:r>
                        <a:rPr lang="it-IT" sz="1800" kern="50" dirty="0" smtClean="0">
                          <a:effectLst/>
                        </a:rPr>
                        <a:t>visive</a:t>
                      </a:r>
                      <a:r>
                        <a:rPr lang="it-IT" sz="1800" kern="50" dirty="0">
                          <a:effectLst/>
                        </a:rPr>
                        <a:t>, tattili, eventualmente olfattive prima, durante e dopo </a:t>
                      </a:r>
                      <a:endParaRPr lang="it-IT" sz="1800" kern="50" dirty="0" smtClean="0">
                        <a:effectLst/>
                      </a:endParaRPr>
                    </a:p>
                    <a:p>
                      <a:pPr algn="l"/>
                      <a:r>
                        <a:rPr lang="it-IT" sz="1800" kern="50" dirty="0" smtClean="0">
                          <a:effectLst/>
                        </a:rPr>
                        <a:t>lo </a:t>
                      </a:r>
                      <a:r>
                        <a:rPr lang="it-IT" sz="1800" kern="50" dirty="0">
                          <a:effectLst/>
                        </a:rPr>
                        <a:t>stropicciamento (attenzione al processo).</a:t>
                      </a:r>
                    </a:p>
                    <a:p>
                      <a:pPr algn="l">
                        <a:spcAft>
                          <a:spcPts val="0"/>
                        </a:spcAft>
                      </a:pPr>
                      <a:r>
                        <a:rPr lang="it-IT" sz="1800" kern="50" dirty="0">
                          <a:effectLst/>
                        </a:rPr>
                        <a:t>I bambini sono divisi in gruppi, manipolano il foglio stropicciandolo secondo le indicazioni dell’insegnante.</a:t>
                      </a:r>
                    </a:p>
                    <a:p>
                      <a:pPr algn="just">
                        <a:spcAft>
                          <a:spcPts val="0"/>
                        </a:spcAft>
                      </a:pPr>
                      <a:r>
                        <a:rPr lang="it-IT" sz="1800" kern="50" dirty="0">
                          <a:effectLst/>
                        </a:rPr>
                        <a:t> </a:t>
                      </a:r>
                    </a:p>
                    <a:p>
                      <a:pPr algn="just">
                        <a:spcAft>
                          <a:spcPts val="0"/>
                        </a:spcAft>
                      </a:pPr>
                      <a:r>
                        <a:rPr lang="it-IT" sz="1800" kern="50" dirty="0">
                          <a:effectLst/>
                        </a:rPr>
                        <a:t>2° </a:t>
                      </a:r>
                      <a:r>
                        <a:rPr lang="it-IT" sz="1800" kern="50" dirty="0" smtClean="0">
                          <a:effectLst/>
                        </a:rPr>
                        <a:t>FASE – COSTRUZIONE DEL FOGLIO BIANCO</a:t>
                      </a:r>
                      <a:endParaRPr lang="it-IT" sz="1800" kern="50" dirty="0">
                        <a:effectLst/>
                      </a:endParaRPr>
                    </a:p>
                    <a:p>
                      <a:pPr algn="just">
                        <a:spcAft>
                          <a:spcPts val="0"/>
                        </a:spcAft>
                      </a:pPr>
                      <a:r>
                        <a:rPr lang="it-IT" sz="1800" kern="50" dirty="0">
                          <a:effectLst/>
                        </a:rPr>
                        <a:t>L’insegnante mostra in sequenza le fasi di realizzazione del libro: le indicazioni sono semplici ma precise, senza differenziazioni.</a:t>
                      </a:r>
                    </a:p>
                    <a:p>
                      <a:pPr algn="just">
                        <a:spcAft>
                          <a:spcPts val="0"/>
                        </a:spcAft>
                      </a:pPr>
                      <a:r>
                        <a:rPr lang="it-IT" sz="1800" kern="50" dirty="0">
                          <a:effectLst/>
                        </a:rPr>
                        <a:t>Nei vari gruppi i bambini eseguono le istruzioni fino a creare il libro.</a:t>
                      </a:r>
                    </a:p>
                    <a:p>
                      <a:pPr algn="just">
                        <a:spcAft>
                          <a:spcPts val="0"/>
                        </a:spcAft>
                      </a:pPr>
                      <a:r>
                        <a:rPr lang="it-IT" sz="1800" kern="50" dirty="0">
                          <a:effectLst/>
                        </a:rPr>
                        <a:t> </a:t>
                      </a:r>
                    </a:p>
                    <a:p>
                      <a:pPr algn="just">
                        <a:spcAft>
                          <a:spcPts val="0"/>
                        </a:spcAft>
                      </a:pPr>
                      <a:r>
                        <a:rPr lang="it-IT" sz="1800" kern="50" dirty="0">
                          <a:effectLst/>
                        </a:rPr>
                        <a:t>3° FASE </a:t>
                      </a:r>
                      <a:r>
                        <a:rPr lang="it-IT" sz="1800" kern="50" dirty="0" smtClean="0">
                          <a:effectLst/>
                        </a:rPr>
                        <a:t>– ELABORAZIONE CREATIVA DEL FOGLIO BIANCO</a:t>
                      </a:r>
                      <a:endParaRPr lang="it-IT" sz="1800" kern="50" dirty="0">
                        <a:effectLst/>
                      </a:endParaRPr>
                    </a:p>
                    <a:p>
                      <a:pPr algn="just">
                        <a:spcAft>
                          <a:spcPts val="0"/>
                        </a:spcAft>
                      </a:pPr>
                      <a:r>
                        <a:rPr lang="it-IT" sz="1800" kern="50" dirty="0">
                          <a:effectLst/>
                        </a:rPr>
                        <a:t>L’insegnante mostra ai bambini vari modi di personalizzare le pagine: piegature, ritagli, buchi di grandezza diversa, filo infilato con fantasia nel o nei buchi, tasche per contenere, per creare l’effetto sorpresa…</a:t>
                      </a:r>
                    </a:p>
                    <a:p>
                      <a:pPr>
                        <a:spcAft>
                          <a:spcPts val="0"/>
                        </a:spcAft>
                      </a:pPr>
                      <a:r>
                        <a:rPr lang="it-IT" sz="1800" kern="50" dirty="0">
                          <a:effectLst/>
                        </a:rPr>
                        <a:t> </a:t>
                      </a:r>
                      <a:endParaRPr lang="it-IT" sz="1800" kern="50" dirty="0">
                        <a:effectLst/>
                        <a:latin typeface="Liberation Serif"/>
                        <a:ea typeface="WenQuanYi Micro Hei"/>
                        <a:cs typeface="Lohit Hindi"/>
                      </a:endParaRPr>
                    </a:p>
                  </a:txBody>
                  <a:tcPr marL="34925" marR="34925" marT="34925" marB="34925"/>
                </a:tc>
              </a:tr>
            </a:tbl>
          </a:graphicData>
        </a:graphic>
      </p:graphicFrame>
      <p:sp>
        <p:nvSpPr>
          <p:cNvPr id="7" name="Rettangolo 6"/>
          <p:cNvSpPr/>
          <p:nvPr/>
        </p:nvSpPr>
        <p:spPr>
          <a:xfrm>
            <a:off x="2600610" y="345432"/>
            <a:ext cx="6096000" cy="400110"/>
          </a:xfrm>
          <a:prstGeom prst="rect">
            <a:avLst/>
          </a:prstGeom>
        </p:spPr>
        <p:txBody>
          <a:bodyPr>
            <a:spAutoFit/>
          </a:bodyPr>
          <a:lstStyle/>
          <a:p>
            <a:pPr algn="ctr"/>
            <a:r>
              <a:rPr lang="it-IT" sz="1000" smtClean="0">
                <a:solidFill>
                  <a:schemeClr val="accent1"/>
                </a:solidFill>
              </a:rPr>
              <a:t>PROVINCIA AUTONOMA DI TRENTO</a:t>
            </a:r>
          </a:p>
          <a:p>
            <a:pPr algn="ctr"/>
            <a:r>
              <a:rPr lang="it-IT" sz="1000" smtClean="0">
                <a:solidFill>
                  <a:schemeClr val="accent1"/>
                </a:solidFill>
              </a:rPr>
              <a:t> Servizio Istruzione – Settore coordinamento BES</a:t>
            </a:r>
            <a:endParaRPr lang="it-IT" sz="1000" dirty="0">
              <a:solidFill>
                <a:schemeClr val="accent1"/>
              </a:solidFill>
            </a:endParaRPr>
          </a:p>
        </p:txBody>
      </p:sp>
      <p:sp>
        <p:nvSpPr>
          <p:cNvPr id="8" name="Rettangolo 7"/>
          <p:cNvSpPr/>
          <p:nvPr/>
        </p:nvSpPr>
        <p:spPr>
          <a:xfrm>
            <a:off x="7638622" y="888264"/>
            <a:ext cx="3274614" cy="307777"/>
          </a:xfrm>
          <a:prstGeom prst="rect">
            <a:avLst/>
          </a:prstGeom>
        </p:spPr>
        <p:txBody>
          <a:bodyPr wrap="none">
            <a:spAutoFit/>
          </a:bodyPr>
          <a:lstStyle/>
          <a:p>
            <a:pPr algn="ctr">
              <a:spcAft>
                <a:spcPts val="600"/>
              </a:spcAft>
            </a:pPr>
            <a:r>
              <a:rPr lang="it-IT" sz="1400" b="1" kern="50" dirty="0">
                <a:latin typeface="Arial" panose="020B0604020202020204" pitchFamily="34" charset="0"/>
                <a:ea typeface="WenQuanYi Micro Hei"/>
                <a:cs typeface="Lohit Hindi"/>
              </a:rPr>
              <a:t>LABORATORIO DEL LIBRO BIANCO</a:t>
            </a:r>
          </a:p>
        </p:txBody>
      </p:sp>
    </p:spTree>
    <p:extLst>
      <p:ext uri="{BB962C8B-B14F-4D97-AF65-F5344CB8AC3E}">
        <p14:creationId xmlns:p14="http://schemas.microsoft.com/office/powerpoint/2010/main" val="5873696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98489" y="721269"/>
            <a:ext cx="9182637" cy="5878532"/>
          </a:xfrm>
          <a:prstGeom prst="rect">
            <a:avLst/>
          </a:prstGeom>
          <a:noFill/>
        </p:spPr>
        <p:txBody>
          <a:bodyPr wrap="square" rtlCol="0">
            <a:spAutoFit/>
          </a:bodyPr>
          <a:lstStyle/>
          <a:p>
            <a:pPr algn="ctr"/>
            <a:r>
              <a:rPr lang="it-IT" sz="2400" dirty="0" smtClean="0">
                <a:ln w="0"/>
                <a:solidFill>
                  <a:schemeClr val="accent1"/>
                </a:solidFill>
                <a:effectLst>
                  <a:outerShdw blurRad="38100" dist="25400" dir="5400000" algn="ctr" rotWithShape="0">
                    <a:srgbClr val="6E747A">
                      <a:alpha val="43000"/>
                    </a:srgbClr>
                  </a:outerShdw>
                </a:effectLst>
              </a:rPr>
              <a:t>RISORSE, STRUMENTI E METODOLOGIE DIDATTICHE INCLUSIVE</a:t>
            </a:r>
          </a:p>
          <a:p>
            <a:endParaRPr lang="it-IT" sz="1600" dirty="0">
              <a:ln w="0"/>
              <a:solidFill>
                <a:schemeClr val="accent1"/>
              </a:solidFill>
              <a:effectLst>
                <a:outerShdw blurRad="38100" dist="25400" dir="5400000" algn="ctr" rotWithShape="0">
                  <a:srgbClr val="6E747A">
                    <a:alpha val="43000"/>
                  </a:srgbClr>
                </a:outerShdw>
              </a:effectLst>
            </a:endParaRPr>
          </a:p>
          <a:p>
            <a:pPr marL="285750" indent="-285750">
              <a:buFont typeface="Arial" panose="020B0604020202020204" pitchFamily="34" charset="0"/>
              <a:buChar char="•"/>
            </a:pPr>
            <a:r>
              <a:rPr lang="it-IT" sz="1600" dirty="0" smtClean="0">
                <a:ln w="0"/>
                <a:effectLst>
                  <a:outerShdw blurRad="38100" dist="25400" dir="5400000" algn="ctr" rotWithShape="0">
                    <a:srgbClr val="6E747A">
                      <a:alpha val="43000"/>
                    </a:srgbClr>
                  </a:outerShdw>
                </a:effectLst>
              </a:rPr>
              <a:t>TUTORING: consiste nell’apprendimento tra pari e nel lavoro a </a:t>
            </a:r>
            <a:r>
              <a:rPr lang="it-IT" sz="1600" dirty="0" smtClean="0">
                <a:ln w="0"/>
                <a:effectLst>
                  <a:outerShdw blurRad="38100" dist="25400" dir="5400000" algn="ctr" rotWithShape="0">
                    <a:srgbClr val="6E747A">
                      <a:alpha val="43000"/>
                    </a:srgbClr>
                  </a:outerShdw>
                </a:effectLst>
              </a:rPr>
              <a:t>coppie, il bambino più competente aiuta quello più in difficoltà.</a:t>
            </a:r>
          </a:p>
          <a:p>
            <a:pPr marL="285750" indent="-285750">
              <a:buFont typeface="Arial" panose="020B0604020202020204" pitchFamily="34" charset="0"/>
              <a:buChar char="•"/>
            </a:pPr>
            <a:endParaRPr lang="it-IT" sz="1600" dirty="0">
              <a:ln w="0"/>
              <a:effectLst>
                <a:outerShdw blurRad="38100" dist="25400" dir="5400000" algn="ctr" rotWithShape="0">
                  <a:srgbClr val="6E747A">
                    <a:alpha val="43000"/>
                  </a:srgbClr>
                </a:outerShdw>
              </a:effectLst>
            </a:endParaRPr>
          </a:p>
          <a:p>
            <a:pPr marL="285750" indent="-285750">
              <a:buFont typeface="Arial" panose="020B0604020202020204" pitchFamily="34" charset="0"/>
              <a:buChar char="•"/>
            </a:pPr>
            <a:r>
              <a:rPr lang="it-IT" sz="1600" dirty="0" smtClean="0">
                <a:ln w="0"/>
                <a:effectLst>
                  <a:outerShdw blurRad="38100" dist="25400" dir="5400000" algn="ctr" rotWithShape="0">
                    <a:srgbClr val="6E747A">
                      <a:alpha val="43000"/>
                    </a:srgbClr>
                  </a:outerShdw>
                </a:effectLst>
              </a:rPr>
              <a:t>LAVORO </a:t>
            </a:r>
            <a:r>
              <a:rPr lang="it-IT" sz="1600" dirty="0" smtClean="0">
                <a:ln w="0"/>
                <a:effectLst>
                  <a:outerShdw blurRad="38100" dist="25400" dir="5400000" algn="ctr" rotWithShape="0">
                    <a:srgbClr val="6E747A">
                      <a:alpha val="43000"/>
                    </a:srgbClr>
                  </a:outerShdw>
                </a:effectLst>
              </a:rPr>
              <a:t>DI GRUPPO: gruppo formato da  pochi bambini (quattro bambini preferibilmente) con ruoli e incarichi ben precisi. Valorizza la capacità dei bambini, educa all’assunzione di responsabilità e migliora l’autostima. Facilita l’apprendimento .</a:t>
            </a:r>
          </a:p>
          <a:p>
            <a:endParaRPr lang="it-IT" sz="1600" dirty="0" smtClean="0">
              <a:ln w="0"/>
              <a:effectLst>
                <a:outerShdw blurRad="38100" dist="25400" dir="5400000" algn="ctr" rotWithShape="0">
                  <a:srgbClr val="6E747A">
                    <a:alpha val="43000"/>
                  </a:srgbClr>
                </a:outerShdw>
              </a:effectLst>
            </a:endParaRPr>
          </a:p>
          <a:p>
            <a:pPr marL="285750" indent="-285750">
              <a:buFont typeface="Arial" panose="020B0604020202020204" pitchFamily="34" charset="0"/>
              <a:buChar char="•"/>
            </a:pPr>
            <a:r>
              <a:rPr lang="it-IT" sz="1600" dirty="0" smtClean="0">
                <a:ln w="0"/>
                <a:effectLst>
                  <a:outerShdw blurRad="38100" dist="25400" dir="5400000" algn="ctr" rotWithShape="0">
                    <a:srgbClr val="6E747A">
                      <a:alpha val="43000"/>
                    </a:srgbClr>
                  </a:outerShdw>
                </a:effectLst>
              </a:rPr>
              <a:t>APPRENDIMENTO COOPERATIVO: facilita le forme di cooperazione e di rispetto reciproco fra bambini e veicola le conoscenze, le abilità e le competenze.</a:t>
            </a:r>
          </a:p>
          <a:p>
            <a:endParaRPr lang="it-IT" sz="1600" dirty="0" smtClean="0">
              <a:ln w="0"/>
              <a:effectLst>
                <a:outerShdw blurRad="38100" dist="25400" dir="5400000" algn="ctr" rotWithShape="0">
                  <a:srgbClr val="6E747A">
                    <a:alpha val="43000"/>
                  </a:srgbClr>
                </a:outerShdw>
              </a:effectLst>
            </a:endParaRPr>
          </a:p>
          <a:p>
            <a:pPr marL="285750" indent="-285750">
              <a:buFont typeface="Arial" panose="020B0604020202020204" pitchFamily="34" charset="0"/>
              <a:buChar char="•"/>
            </a:pPr>
            <a:r>
              <a:rPr lang="it-IT" sz="1600" dirty="0" smtClean="0">
                <a:ln w="0"/>
                <a:effectLst>
                  <a:outerShdw blurRad="38100" dist="25400" dir="5400000" algn="ctr" rotWithShape="0">
                    <a:srgbClr val="6E747A">
                      <a:alpha val="43000"/>
                    </a:srgbClr>
                  </a:outerShdw>
                </a:effectLst>
              </a:rPr>
              <a:t>DIDATTICA LABORATORIALE: laboratorio di cucina, orto, giardinaggio, fotografia creativa, bricolage, falegnameria, storia, matematica..( non sono necessariamente luoghi fisici). Favorisce la centralità del bambino e consente di collegare il sapere e i fare, sperimentando in situazione.</a:t>
            </a:r>
          </a:p>
          <a:p>
            <a:endParaRPr lang="it-IT" sz="1600" dirty="0">
              <a:ln w="0"/>
              <a:effectLst>
                <a:outerShdw blurRad="38100" dist="25400" dir="5400000" algn="ctr" rotWithShape="0">
                  <a:srgbClr val="6E747A">
                    <a:alpha val="43000"/>
                  </a:srgbClr>
                </a:outerShdw>
              </a:effectLst>
            </a:endParaRPr>
          </a:p>
          <a:p>
            <a:pPr marL="285750" indent="-285750">
              <a:buFont typeface="Arial" panose="020B0604020202020204" pitchFamily="34" charset="0"/>
              <a:buChar char="•"/>
            </a:pPr>
            <a:r>
              <a:rPr lang="it-IT" sz="1600" dirty="0" smtClean="0">
                <a:ln w="0"/>
                <a:effectLst>
                  <a:outerShdw blurRad="38100" dist="25400" dir="5400000" algn="ctr" rotWithShape="0">
                    <a:srgbClr val="6E747A">
                      <a:alpha val="43000"/>
                    </a:srgbClr>
                  </a:outerShdw>
                </a:effectLst>
              </a:rPr>
              <a:t>DIDATTICA METACOGNITIVA: offre ai bambini l’opportunità di imparare ad interpretare, organizzare e strutturare le informazioni ricevute e di riflettere su questi processi per acquisire sempre più autonomia nell’affrontare situazioni nuove.</a:t>
            </a:r>
          </a:p>
          <a:p>
            <a:endParaRPr lang="it-IT" sz="1600" dirty="0">
              <a:ln w="0"/>
              <a:effectLst>
                <a:outerShdw blurRad="38100" dist="25400" dir="5400000" algn="ctr" rotWithShape="0">
                  <a:srgbClr val="6E747A">
                    <a:alpha val="43000"/>
                  </a:srgbClr>
                </a:outerShdw>
              </a:effectLst>
            </a:endParaRPr>
          </a:p>
          <a:p>
            <a:pPr marL="285750" indent="-285750">
              <a:buFont typeface="Arial" panose="020B0604020202020204" pitchFamily="34" charset="0"/>
              <a:buChar char="•"/>
            </a:pPr>
            <a:r>
              <a:rPr lang="it-IT" sz="1600" dirty="0" smtClean="0">
                <a:ln w="0"/>
                <a:effectLst>
                  <a:outerShdw blurRad="38100" dist="25400" dir="5400000" algn="ctr" rotWithShape="0">
                    <a:srgbClr val="6E747A">
                      <a:alpha val="43000"/>
                    </a:srgbClr>
                  </a:outerShdw>
                </a:effectLst>
              </a:rPr>
              <a:t>APPRENDIMENTO STRUTTURATO E SEQUENZIALE: proporre attività con modello possibilmente fisso e dal semplice al complesso, facilitando l’esecuzione delle consegne, la memorizzazione e l’odine nell’esposizione dei contenuti. </a:t>
            </a:r>
            <a:endParaRPr lang="it-IT" sz="1600" dirty="0">
              <a:ln w="0"/>
              <a:effectLst>
                <a:outerShdw blurRad="38100" dist="25400" dir="5400000" algn="ctr" rotWithShape="0">
                  <a:srgbClr val="6E747A">
                    <a:alpha val="43000"/>
                  </a:srgbClr>
                </a:outerShdw>
              </a:effectLst>
            </a:endParaRPr>
          </a:p>
        </p:txBody>
      </p:sp>
      <p:sp>
        <p:nvSpPr>
          <p:cNvPr id="3" name="Rettangolo 2"/>
          <p:cNvSpPr/>
          <p:nvPr/>
        </p:nvSpPr>
        <p:spPr>
          <a:xfrm>
            <a:off x="3163910" y="259604"/>
            <a:ext cx="6096000" cy="461665"/>
          </a:xfrm>
          <a:prstGeom prst="rect">
            <a:avLst/>
          </a:prstGeom>
        </p:spPr>
        <p:txBody>
          <a:bodyPr>
            <a:spAutoFit/>
          </a:bodyPr>
          <a:lstStyle/>
          <a:p>
            <a:pPr algn="ctr"/>
            <a:r>
              <a:rPr lang="it-IT" sz="1200" dirty="0">
                <a:solidFill>
                  <a:schemeClr val="accent1"/>
                </a:solidFill>
              </a:rPr>
              <a:t>PROVINCIA AUTONOMA DI TRENTO</a:t>
            </a:r>
          </a:p>
          <a:p>
            <a:pPr algn="ctr"/>
            <a:r>
              <a:rPr lang="it-IT" sz="1200" dirty="0">
                <a:solidFill>
                  <a:schemeClr val="accent1"/>
                </a:solidFill>
              </a:rPr>
              <a:t> Servizio Istruzione – Settore coordinamento BES</a:t>
            </a:r>
          </a:p>
        </p:txBody>
      </p:sp>
    </p:spTree>
    <p:extLst>
      <p:ext uri="{BB962C8B-B14F-4D97-AF65-F5344CB8AC3E}">
        <p14:creationId xmlns:p14="http://schemas.microsoft.com/office/powerpoint/2010/main" val="3100264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4" end="4"/>
                                            </p:txEl>
                                          </p:spTgt>
                                        </p:tgtEl>
                                        <p:attrNameLst>
                                          <p:attrName>style.visibility</p:attrName>
                                        </p:attrNameLst>
                                      </p:cBhvr>
                                      <p:to>
                                        <p:strVal val="visible"/>
                                      </p:to>
                                    </p:set>
                                    <p:animEffect transition="in" filter="fade">
                                      <p:cBhvr>
                                        <p:cTn id="14" dur="1000"/>
                                        <p:tgtEl>
                                          <p:spTgt spid="2">
                                            <p:txEl>
                                              <p:pRg st="4" end="4"/>
                                            </p:txEl>
                                          </p:spTgt>
                                        </p:tgtEl>
                                      </p:cBhvr>
                                    </p:animEffect>
                                    <p:anim calcmode="lin" valueType="num">
                                      <p:cBhvr>
                                        <p:cTn id="1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Effect transition="in" filter="fade">
                                      <p:cBhvr>
                                        <p:cTn id="21" dur="1000"/>
                                        <p:tgtEl>
                                          <p:spTgt spid="2">
                                            <p:txEl>
                                              <p:pRg st="6" end="6"/>
                                            </p:txEl>
                                          </p:spTgt>
                                        </p:tgtEl>
                                      </p:cBhvr>
                                    </p:animEffect>
                                    <p:anim calcmode="lin" valueType="num">
                                      <p:cBhvr>
                                        <p:cTn id="22"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8" end="8"/>
                                            </p:txEl>
                                          </p:spTgt>
                                        </p:tgtEl>
                                        <p:attrNameLst>
                                          <p:attrName>style.visibility</p:attrName>
                                        </p:attrNameLst>
                                      </p:cBhvr>
                                      <p:to>
                                        <p:strVal val="visible"/>
                                      </p:to>
                                    </p:set>
                                    <p:animEffect transition="in" filter="fade">
                                      <p:cBhvr>
                                        <p:cTn id="28" dur="1000"/>
                                        <p:tgtEl>
                                          <p:spTgt spid="2">
                                            <p:txEl>
                                              <p:pRg st="8" end="8"/>
                                            </p:txEl>
                                          </p:spTgt>
                                        </p:tgtEl>
                                      </p:cBhvr>
                                    </p:animEffect>
                                    <p:anim calcmode="lin" valueType="num">
                                      <p:cBhvr>
                                        <p:cTn id="29"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Effect transition="in" filter="fade">
                                      <p:cBhvr>
                                        <p:cTn id="35" dur="1000"/>
                                        <p:tgtEl>
                                          <p:spTgt spid="2">
                                            <p:txEl>
                                              <p:pRg st="10" end="10"/>
                                            </p:txEl>
                                          </p:spTgt>
                                        </p:tgtEl>
                                      </p:cBhvr>
                                    </p:animEffect>
                                    <p:anim calcmode="lin" valueType="num">
                                      <p:cBhvr>
                                        <p:cTn id="36"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12" end="12"/>
                                            </p:txEl>
                                          </p:spTgt>
                                        </p:tgtEl>
                                        <p:attrNameLst>
                                          <p:attrName>style.visibility</p:attrName>
                                        </p:attrNameLst>
                                      </p:cBhvr>
                                      <p:to>
                                        <p:strVal val="visible"/>
                                      </p:to>
                                    </p:set>
                                    <p:animEffect transition="in" filter="fade">
                                      <p:cBhvr>
                                        <p:cTn id="42" dur="1000"/>
                                        <p:tgtEl>
                                          <p:spTgt spid="2">
                                            <p:txEl>
                                              <p:pRg st="12" end="12"/>
                                            </p:txEl>
                                          </p:spTgt>
                                        </p:tgtEl>
                                      </p:cBhvr>
                                    </p:animEffect>
                                    <p:anim calcmode="lin" valueType="num">
                                      <p:cBhvr>
                                        <p:cTn id="43"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egnaposto contenuto 9"/>
          <p:cNvSpPr>
            <a:spLocks noGrp="1"/>
          </p:cNvSpPr>
          <p:nvPr>
            <p:ph idx="1"/>
          </p:nvPr>
        </p:nvSpPr>
        <p:spPr>
          <a:xfrm>
            <a:off x="896997" y="2732900"/>
            <a:ext cx="9985561" cy="3327042"/>
          </a:xfrm>
          <a:solidFill>
            <a:schemeClr val="accent1">
              <a:lumMod val="20000"/>
              <a:lumOff val="80000"/>
            </a:schemeClr>
          </a:solidFill>
          <a:ln>
            <a:solidFill>
              <a:schemeClr val="accent1">
                <a:lumMod val="75000"/>
              </a:schemeClr>
            </a:solidFill>
          </a:ln>
        </p:spPr>
        <p:txBody>
          <a:bodyPr>
            <a:normAutofit/>
          </a:bodyPr>
          <a:lstStyle/>
          <a:p>
            <a:endParaRPr lang="it-IT" sz="1200" dirty="0"/>
          </a:p>
        </p:txBody>
      </p:sp>
      <p:sp>
        <p:nvSpPr>
          <p:cNvPr id="12" name="Triangolo isoscele 11"/>
          <p:cNvSpPr/>
          <p:nvPr/>
        </p:nvSpPr>
        <p:spPr>
          <a:xfrm>
            <a:off x="896997" y="1449537"/>
            <a:ext cx="9985561" cy="1262130"/>
          </a:xfrm>
          <a:prstGeom prst="triangle">
            <a:avLst/>
          </a:prstGeom>
          <a:solidFill>
            <a:srgbClr val="D57D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a:solidFill>
                  <a:schemeClr val="tx1"/>
                </a:solidFill>
              </a:rPr>
              <a:t>SCUOLA</a:t>
            </a:r>
          </a:p>
        </p:txBody>
      </p:sp>
      <p:sp>
        <p:nvSpPr>
          <p:cNvPr id="16" name="Rettangolo 15"/>
          <p:cNvSpPr/>
          <p:nvPr/>
        </p:nvSpPr>
        <p:spPr>
          <a:xfrm>
            <a:off x="1298460" y="3020166"/>
            <a:ext cx="9147390" cy="27677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p:cNvSpPr/>
          <p:nvPr/>
        </p:nvSpPr>
        <p:spPr>
          <a:xfrm>
            <a:off x="1629743" y="3416592"/>
            <a:ext cx="1221247" cy="10407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3" name="Rettangolo 22"/>
          <p:cNvSpPr/>
          <p:nvPr/>
        </p:nvSpPr>
        <p:spPr>
          <a:xfrm>
            <a:off x="1676470" y="4681553"/>
            <a:ext cx="1200145" cy="1046326"/>
          </a:xfrm>
          <a:prstGeom prst="rect">
            <a:avLst/>
          </a:prstGeom>
          <a:solidFill>
            <a:srgbClr val="E0EA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smtClean="0">
                <a:solidFill>
                  <a:schemeClr val="tx1"/>
                </a:solidFill>
              </a:rPr>
              <a:t>COLLABOR. SCOLASTICI</a:t>
            </a:r>
            <a:endParaRPr lang="it-IT" sz="1200" dirty="0">
              <a:solidFill>
                <a:schemeClr val="tx1"/>
              </a:solidFill>
            </a:endParaRPr>
          </a:p>
        </p:txBody>
      </p:sp>
      <p:sp>
        <p:nvSpPr>
          <p:cNvPr id="24" name="Rettangolo 23"/>
          <p:cNvSpPr/>
          <p:nvPr/>
        </p:nvSpPr>
        <p:spPr>
          <a:xfrm>
            <a:off x="3299957" y="3721419"/>
            <a:ext cx="2117513" cy="230492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smtClean="0"/>
          </a:p>
          <a:p>
            <a:pPr algn="ctr"/>
            <a:endParaRPr lang="it-IT" dirty="0"/>
          </a:p>
          <a:p>
            <a:pPr algn="ctr"/>
            <a:endParaRPr lang="it-IT" dirty="0" smtClean="0"/>
          </a:p>
          <a:p>
            <a:pPr algn="ctr"/>
            <a:endParaRPr lang="it-IT" dirty="0"/>
          </a:p>
          <a:p>
            <a:pPr algn="ctr"/>
            <a:endParaRPr lang="it-IT" dirty="0" smtClean="0"/>
          </a:p>
        </p:txBody>
      </p:sp>
      <p:sp>
        <p:nvSpPr>
          <p:cNvPr id="11" name="Rettangolo 10"/>
          <p:cNvSpPr/>
          <p:nvPr/>
        </p:nvSpPr>
        <p:spPr>
          <a:xfrm>
            <a:off x="6151928" y="3268451"/>
            <a:ext cx="1172361" cy="1040795"/>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tx1"/>
              </a:solidFill>
            </a:endParaRPr>
          </a:p>
        </p:txBody>
      </p:sp>
      <p:sp>
        <p:nvSpPr>
          <p:cNvPr id="13" name="Rettangolo 12"/>
          <p:cNvSpPr/>
          <p:nvPr/>
        </p:nvSpPr>
        <p:spPr>
          <a:xfrm>
            <a:off x="9006307" y="3263748"/>
            <a:ext cx="1172361" cy="10407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Rettangolo 13"/>
          <p:cNvSpPr/>
          <p:nvPr/>
        </p:nvSpPr>
        <p:spPr>
          <a:xfrm>
            <a:off x="7513491" y="4474113"/>
            <a:ext cx="1172361" cy="1040795"/>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5" name="Rettangolo 14"/>
          <p:cNvSpPr/>
          <p:nvPr/>
        </p:nvSpPr>
        <p:spPr>
          <a:xfrm>
            <a:off x="9012743" y="4477210"/>
            <a:ext cx="1172361" cy="1040795"/>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smtClean="0">
                <a:solidFill>
                  <a:schemeClr val="tx1"/>
                </a:solidFill>
              </a:rPr>
              <a:t>ASSISTENTE </a:t>
            </a:r>
            <a:r>
              <a:rPr lang="it-IT" sz="1200" dirty="0" smtClean="0">
                <a:solidFill>
                  <a:schemeClr val="tx1"/>
                </a:solidFill>
              </a:rPr>
              <a:t>ED. </a:t>
            </a:r>
            <a:r>
              <a:rPr lang="it-IT" sz="1200" dirty="0" smtClean="0">
                <a:solidFill>
                  <a:schemeClr val="tx1"/>
                </a:solidFill>
              </a:rPr>
              <a:t>IN CONV.</a:t>
            </a:r>
            <a:endParaRPr lang="it-IT" sz="1200" dirty="0">
              <a:solidFill>
                <a:schemeClr val="tx1"/>
              </a:solidFill>
            </a:endParaRPr>
          </a:p>
          <a:p>
            <a:pPr algn="ctr"/>
            <a:endParaRPr lang="it-IT" dirty="0"/>
          </a:p>
        </p:txBody>
      </p:sp>
      <p:sp>
        <p:nvSpPr>
          <p:cNvPr id="4" name="CasellaDiTesto 3"/>
          <p:cNvSpPr txBox="1"/>
          <p:nvPr/>
        </p:nvSpPr>
        <p:spPr>
          <a:xfrm>
            <a:off x="6245219" y="3104677"/>
            <a:ext cx="1166744" cy="830997"/>
          </a:xfrm>
          <a:prstGeom prst="rect">
            <a:avLst/>
          </a:prstGeom>
          <a:noFill/>
        </p:spPr>
        <p:txBody>
          <a:bodyPr wrap="square" rtlCol="0">
            <a:spAutoFit/>
          </a:bodyPr>
          <a:lstStyle/>
          <a:p>
            <a:endParaRPr lang="it-IT" sz="1200" dirty="0" smtClean="0"/>
          </a:p>
          <a:p>
            <a:endParaRPr lang="it-IT" sz="1200" dirty="0"/>
          </a:p>
          <a:p>
            <a:endParaRPr lang="it-IT" sz="1200" dirty="0" smtClean="0"/>
          </a:p>
          <a:p>
            <a:r>
              <a:rPr lang="it-IT" sz="1200" dirty="0" smtClean="0"/>
              <a:t>INSEGNANTI</a:t>
            </a:r>
            <a:endParaRPr lang="it-IT" sz="1200" dirty="0"/>
          </a:p>
        </p:txBody>
      </p:sp>
      <p:sp>
        <p:nvSpPr>
          <p:cNvPr id="19" name="Rettangolo 18"/>
          <p:cNvSpPr/>
          <p:nvPr/>
        </p:nvSpPr>
        <p:spPr>
          <a:xfrm>
            <a:off x="7500862" y="3291118"/>
            <a:ext cx="1155481" cy="1049488"/>
          </a:xfrm>
          <a:prstGeom prst="rect">
            <a:avLst/>
          </a:prstGeom>
          <a:solidFill>
            <a:schemeClr val="accent4">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chemeClr val="tx1"/>
                </a:solidFill>
              </a:rPr>
              <a:t>INSEGNANTE REFERENTE</a:t>
            </a:r>
            <a:endParaRPr lang="it-IT" sz="1200" dirty="0"/>
          </a:p>
          <a:p>
            <a:pPr algn="ctr"/>
            <a:endParaRPr lang="it-IT" sz="1200" dirty="0">
              <a:solidFill>
                <a:schemeClr val="tx1"/>
              </a:solidFill>
            </a:endParaRPr>
          </a:p>
        </p:txBody>
      </p:sp>
      <p:sp>
        <p:nvSpPr>
          <p:cNvPr id="20" name="Rettangolo 19"/>
          <p:cNvSpPr/>
          <p:nvPr/>
        </p:nvSpPr>
        <p:spPr>
          <a:xfrm>
            <a:off x="6144070" y="4437506"/>
            <a:ext cx="1172361" cy="1077402"/>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smtClean="0">
                <a:solidFill>
                  <a:schemeClr val="tx1"/>
                </a:solidFill>
              </a:rPr>
              <a:t>FACILITATORI</a:t>
            </a:r>
            <a:endParaRPr lang="it-IT" sz="1200" dirty="0">
              <a:solidFill>
                <a:schemeClr val="tx1"/>
              </a:solidFill>
            </a:endParaRPr>
          </a:p>
        </p:txBody>
      </p:sp>
      <p:sp>
        <p:nvSpPr>
          <p:cNvPr id="6" name="CasellaDiTesto 5"/>
          <p:cNvSpPr txBox="1"/>
          <p:nvPr/>
        </p:nvSpPr>
        <p:spPr>
          <a:xfrm>
            <a:off x="3404848" y="4519604"/>
            <a:ext cx="2012622" cy="369332"/>
          </a:xfrm>
          <a:prstGeom prst="rect">
            <a:avLst/>
          </a:prstGeom>
          <a:noFill/>
        </p:spPr>
        <p:txBody>
          <a:bodyPr wrap="square" rtlCol="0">
            <a:spAutoFit/>
          </a:bodyPr>
          <a:lstStyle/>
          <a:p>
            <a:r>
              <a:rPr lang="it-IT" dirty="0" smtClean="0"/>
              <a:t>A) </a:t>
            </a:r>
            <a:r>
              <a:rPr lang="it-IT" dirty="0" err="1" smtClean="0"/>
              <a:t>certific</a:t>
            </a:r>
            <a:r>
              <a:rPr lang="it-IT" dirty="0" smtClean="0"/>
              <a:t>. L.104 </a:t>
            </a:r>
            <a:endParaRPr lang="it-IT" dirty="0"/>
          </a:p>
        </p:txBody>
      </p:sp>
      <p:sp>
        <p:nvSpPr>
          <p:cNvPr id="7" name="CasellaDiTesto 6"/>
          <p:cNvSpPr txBox="1"/>
          <p:nvPr/>
        </p:nvSpPr>
        <p:spPr>
          <a:xfrm>
            <a:off x="3435774" y="4702409"/>
            <a:ext cx="1635169" cy="646331"/>
          </a:xfrm>
          <a:prstGeom prst="rect">
            <a:avLst/>
          </a:prstGeom>
          <a:noFill/>
        </p:spPr>
        <p:txBody>
          <a:bodyPr wrap="square" rtlCol="0">
            <a:spAutoFit/>
          </a:bodyPr>
          <a:lstStyle/>
          <a:p>
            <a:endParaRPr lang="it-IT" dirty="0" smtClean="0"/>
          </a:p>
          <a:p>
            <a:r>
              <a:rPr lang="it-IT" dirty="0" smtClean="0"/>
              <a:t>B) DSA</a:t>
            </a:r>
            <a:endParaRPr lang="it-IT" dirty="0"/>
          </a:p>
        </p:txBody>
      </p:sp>
      <p:sp>
        <p:nvSpPr>
          <p:cNvPr id="8" name="CasellaDiTesto 7"/>
          <p:cNvSpPr txBox="1"/>
          <p:nvPr/>
        </p:nvSpPr>
        <p:spPr>
          <a:xfrm>
            <a:off x="3426833" y="5418566"/>
            <a:ext cx="1653049" cy="369332"/>
          </a:xfrm>
          <a:prstGeom prst="rect">
            <a:avLst/>
          </a:prstGeom>
          <a:noFill/>
        </p:spPr>
        <p:txBody>
          <a:bodyPr wrap="square" rtlCol="0">
            <a:spAutoFit/>
          </a:bodyPr>
          <a:lstStyle/>
          <a:p>
            <a:r>
              <a:rPr lang="it-IT" dirty="0" smtClean="0"/>
              <a:t>C) svantaggio</a:t>
            </a:r>
            <a:endParaRPr lang="it-IT" dirty="0"/>
          </a:p>
        </p:txBody>
      </p:sp>
      <p:sp>
        <p:nvSpPr>
          <p:cNvPr id="9" name="CasellaDiTesto 8"/>
          <p:cNvSpPr txBox="1"/>
          <p:nvPr/>
        </p:nvSpPr>
        <p:spPr>
          <a:xfrm>
            <a:off x="3753554" y="3771283"/>
            <a:ext cx="1222576" cy="646331"/>
          </a:xfrm>
          <a:prstGeom prst="rect">
            <a:avLst/>
          </a:prstGeom>
          <a:noFill/>
        </p:spPr>
        <p:txBody>
          <a:bodyPr wrap="square" rtlCol="0">
            <a:spAutoFit/>
          </a:bodyPr>
          <a:lstStyle/>
          <a:p>
            <a:r>
              <a:rPr lang="it-IT" b="1" dirty="0" smtClean="0"/>
              <a:t>ALUNNI</a:t>
            </a:r>
          </a:p>
          <a:p>
            <a:endParaRPr lang="it-IT" b="1" dirty="0"/>
          </a:p>
        </p:txBody>
      </p:sp>
      <p:sp>
        <p:nvSpPr>
          <p:cNvPr id="25" name="CasellaDiTesto 24"/>
          <p:cNvSpPr txBox="1"/>
          <p:nvPr/>
        </p:nvSpPr>
        <p:spPr>
          <a:xfrm>
            <a:off x="9139601" y="3336825"/>
            <a:ext cx="1039067" cy="738664"/>
          </a:xfrm>
          <a:prstGeom prst="rect">
            <a:avLst/>
          </a:prstGeom>
          <a:noFill/>
        </p:spPr>
        <p:txBody>
          <a:bodyPr wrap="square" rtlCol="0">
            <a:spAutoFit/>
          </a:bodyPr>
          <a:lstStyle/>
          <a:p>
            <a:r>
              <a:rPr lang="it-IT" sz="1200" dirty="0" smtClean="0"/>
              <a:t>INSEGNANTI</a:t>
            </a:r>
            <a:r>
              <a:rPr lang="it-IT" dirty="0" smtClean="0"/>
              <a:t> </a:t>
            </a:r>
            <a:r>
              <a:rPr lang="it-IT" sz="1200" dirty="0" smtClean="0"/>
              <a:t>DI SOSTEGNO</a:t>
            </a:r>
            <a:endParaRPr lang="it-IT" sz="1200" dirty="0"/>
          </a:p>
        </p:txBody>
      </p:sp>
      <p:sp>
        <p:nvSpPr>
          <p:cNvPr id="27" name="CasellaDiTesto 26"/>
          <p:cNvSpPr txBox="1"/>
          <p:nvPr/>
        </p:nvSpPr>
        <p:spPr>
          <a:xfrm>
            <a:off x="7544767" y="4740285"/>
            <a:ext cx="976549" cy="461665"/>
          </a:xfrm>
          <a:prstGeom prst="rect">
            <a:avLst/>
          </a:prstGeom>
          <a:noFill/>
        </p:spPr>
        <p:txBody>
          <a:bodyPr wrap="none" rtlCol="0">
            <a:spAutoFit/>
          </a:bodyPr>
          <a:lstStyle/>
          <a:p>
            <a:r>
              <a:rPr lang="it-IT" sz="1200" dirty="0" smtClean="0"/>
              <a:t>ASSISTENTI</a:t>
            </a:r>
          </a:p>
          <a:p>
            <a:r>
              <a:rPr lang="it-IT" sz="1200" dirty="0" smtClean="0"/>
              <a:t>ED. </a:t>
            </a:r>
            <a:r>
              <a:rPr lang="it-IT" sz="1200" dirty="0" smtClean="0"/>
              <a:t>PAT</a:t>
            </a:r>
            <a:endParaRPr lang="it-IT" sz="1200" dirty="0"/>
          </a:p>
        </p:txBody>
      </p:sp>
      <p:sp>
        <p:nvSpPr>
          <p:cNvPr id="29" name="CasellaDiTesto 28"/>
          <p:cNvSpPr txBox="1"/>
          <p:nvPr/>
        </p:nvSpPr>
        <p:spPr>
          <a:xfrm>
            <a:off x="3362074" y="4158564"/>
            <a:ext cx="1945489" cy="369332"/>
          </a:xfrm>
          <a:prstGeom prst="rect">
            <a:avLst/>
          </a:prstGeom>
          <a:noFill/>
        </p:spPr>
        <p:txBody>
          <a:bodyPr wrap="square" rtlCol="0">
            <a:spAutoFit/>
          </a:bodyPr>
          <a:lstStyle/>
          <a:p>
            <a:r>
              <a:rPr lang="it-IT" b="1" dirty="0" smtClean="0"/>
              <a:t>        CON BES</a:t>
            </a:r>
            <a:endParaRPr lang="it-IT" b="1" dirty="0"/>
          </a:p>
        </p:txBody>
      </p:sp>
      <p:sp>
        <p:nvSpPr>
          <p:cNvPr id="30" name="CasellaDiTesto 29"/>
          <p:cNvSpPr txBox="1"/>
          <p:nvPr/>
        </p:nvSpPr>
        <p:spPr>
          <a:xfrm>
            <a:off x="1705195" y="3553014"/>
            <a:ext cx="1251305" cy="553998"/>
          </a:xfrm>
          <a:prstGeom prst="rect">
            <a:avLst/>
          </a:prstGeom>
          <a:noFill/>
        </p:spPr>
        <p:txBody>
          <a:bodyPr wrap="square" rtlCol="0">
            <a:spAutoFit/>
          </a:bodyPr>
          <a:lstStyle/>
          <a:p>
            <a:r>
              <a:rPr lang="it-IT" sz="1200" dirty="0" smtClean="0"/>
              <a:t>PERSONALE</a:t>
            </a:r>
            <a:r>
              <a:rPr lang="it-IT" dirty="0" smtClean="0"/>
              <a:t> </a:t>
            </a:r>
            <a:r>
              <a:rPr lang="it-IT" sz="1200" dirty="0" smtClean="0"/>
              <a:t>AMMINISTRAT.</a:t>
            </a:r>
            <a:endParaRPr lang="it-IT" sz="1200" dirty="0"/>
          </a:p>
        </p:txBody>
      </p:sp>
      <p:sp>
        <p:nvSpPr>
          <p:cNvPr id="2" name="Ovale 1"/>
          <p:cNvSpPr/>
          <p:nvPr/>
        </p:nvSpPr>
        <p:spPr>
          <a:xfrm>
            <a:off x="8619204" y="895430"/>
            <a:ext cx="1301865" cy="1298393"/>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smtClean="0">
                <a:solidFill>
                  <a:schemeClr val="tx1"/>
                </a:solidFill>
              </a:rPr>
              <a:t>DIDATTICAINCLUSIVA</a:t>
            </a:r>
            <a:endParaRPr lang="it-IT" sz="1200" dirty="0">
              <a:solidFill>
                <a:schemeClr val="tx1"/>
              </a:solidFill>
            </a:endParaRPr>
          </a:p>
        </p:txBody>
      </p:sp>
      <p:sp>
        <p:nvSpPr>
          <p:cNvPr id="3" name="Rettangolo 2"/>
          <p:cNvSpPr/>
          <p:nvPr/>
        </p:nvSpPr>
        <p:spPr>
          <a:xfrm rot="1159257">
            <a:off x="6947208" y="620549"/>
            <a:ext cx="1786326" cy="37110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err="1" smtClean="0">
                <a:solidFill>
                  <a:schemeClr val="tx1"/>
                </a:solidFill>
              </a:rPr>
              <a:t>Metacognizione</a:t>
            </a:r>
            <a:endParaRPr lang="it-IT" sz="1200" dirty="0">
              <a:solidFill>
                <a:schemeClr val="tx1"/>
              </a:solidFill>
            </a:endParaRPr>
          </a:p>
        </p:txBody>
      </p:sp>
      <p:sp>
        <p:nvSpPr>
          <p:cNvPr id="26" name="Rettangolo 25"/>
          <p:cNvSpPr/>
          <p:nvPr/>
        </p:nvSpPr>
        <p:spPr>
          <a:xfrm rot="9982825" flipV="1">
            <a:off x="6944885" y="1760855"/>
            <a:ext cx="1621119" cy="446774"/>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smtClean="0">
                <a:ln w="0"/>
                <a:solidFill>
                  <a:schemeClr val="tx1"/>
                </a:solidFill>
                <a:effectLst>
                  <a:outerShdw blurRad="38100" dist="19050" dir="2700000" algn="tl" rotWithShape="0">
                    <a:schemeClr val="dk1">
                      <a:alpha val="40000"/>
                    </a:schemeClr>
                  </a:outerShdw>
                </a:effectLst>
              </a:rPr>
              <a:t>Apprendimento cooperativo</a:t>
            </a:r>
            <a:endParaRPr lang="it-IT" sz="1200" dirty="0">
              <a:ln w="0"/>
              <a:solidFill>
                <a:schemeClr val="tx1"/>
              </a:solidFill>
              <a:effectLst>
                <a:outerShdw blurRad="38100" dist="19050" dir="2700000" algn="tl" rotWithShape="0">
                  <a:schemeClr val="dk1">
                    <a:alpha val="40000"/>
                  </a:schemeClr>
                </a:outerShdw>
              </a:effectLst>
            </a:endParaRPr>
          </a:p>
        </p:txBody>
      </p:sp>
      <p:sp>
        <p:nvSpPr>
          <p:cNvPr id="31" name="Rettangolo 30"/>
          <p:cNvSpPr/>
          <p:nvPr/>
        </p:nvSpPr>
        <p:spPr>
          <a:xfrm rot="7211465" flipV="1">
            <a:off x="7646795" y="2783300"/>
            <a:ext cx="1663345" cy="350275"/>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smtClean="0">
                <a:solidFill>
                  <a:schemeClr val="tx1"/>
                </a:solidFill>
              </a:rPr>
              <a:t>Tutoring</a:t>
            </a:r>
            <a:endParaRPr lang="it-IT" sz="1200" dirty="0">
              <a:solidFill>
                <a:schemeClr val="tx1"/>
              </a:solidFill>
            </a:endParaRPr>
          </a:p>
        </p:txBody>
      </p:sp>
      <p:sp>
        <p:nvSpPr>
          <p:cNvPr id="34" name="Rettangolo 33"/>
          <p:cNvSpPr/>
          <p:nvPr/>
        </p:nvSpPr>
        <p:spPr>
          <a:xfrm rot="15056424" flipV="1">
            <a:off x="9057972" y="2785387"/>
            <a:ext cx="1607860" cy="367273"/>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smtClean="0">
                <a:solidFill>
                  <a:schemeClr val="tx1"/>
                </a:solidFill>
              </a:rPr>
              <a:t>Educazione emotivo - relazionale</a:t>
            </a:r>
            <a:endParaRPr lang="it-IT" sz="1200" dirty="0">
              <a:solidFill>
                <a:schemeClr val="tx1"/>
              </a:solidFill>
            </a:endParaRPr>
          </a:p>
        </p:txBody>
      </p:sp>
      <p:sp>
        <p:nvSpPr>
          <p:cNvPr id="35" name="Rettangolo 34"/>
          <p:cNvSpPr/>
          <p:nvPr/>
        </p:nvSpPr>
        <p:spPr>
          <a:xfrm rot="12487030" flipV="1">
            <a:off x="9932386" y="2240266"/>
            <a:ext cx="1923731" cy="36720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err="1" smtClean="0"/>
              <a:t>Te</a:t>
            </a:r>
            <a:r>
              <a:rPr lang="it-IT" sz="1200" dirty="0" err="1" smtClean="0">
                <a:ln w="0"/>
                <a:solidFill>
                  <a:schemeClr val="tx1"/>
                </a:solidFill>
                <a:effectLst>
                  <a:outerShdw blurRad="38100" dist="19050" dir="2700000" algn="tl" rotWithShape="0">
                    <a:schemeClr val="dk1">
                      <a:alpha val="40000"/>
                    </a:schemeClr>
                  </a:outerShdw>
                </a:effectLst>
              </a:rPr>
              <a:t>Tecnologie</a:t>
            </a:r>
            <a:endParaRPr lang="it-IT" sz="1200" dirty="0"/>
          </a:p>
        </p:txBody>
      </p:sp>
      <p:sp>
        <p:nvSpPr>
          <p:cNvPr id="36" name="Rettangolo 35"/>
          <p:cNvSpPr/>
          <p:nvPr/>
        </p:nvSpPr>
        <p:spPr>
          <a:xfrm rot="9971004" flipV="1">
            <a:off x="10043882" y="1098184"/>
            <a:ext cx="1663345" cy="42094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smtClean="0">
                <a:ln w="0"/>
                <a:solidFill>
                  <a:schemeClr val="tx1"/>
                </a:solidFill>
                <a:effectLst>
                  <a:outerShdw blurRad="38100" dist="19050" dir="2700000" algn="tl" rotWithShape="0">
                    <a:schemeClr val="dk1">
                      <a:alpha val="40000"/>
                    </a:schemeClr>
                  </a:outerShdw>
                </a:effectLst>
              </a:rPr>
              <a:t>Didattica laboratoriale</a:t>
            </a:r>
            <a:endParaRPr lang="it-IT" sz="1200" dirty="0">
              <a:ln w="0"/>
              <a:solidFill>
                <a:schemeClr val="tx1"/>
              </a:solidFill>
              <a:effectLst>
                <a:outerShdw blurRad="38100" dist="19050" dir="2700000" algn="tl" rotWithShape="0">
                  <a:schemeClr val="dk1">
                    <a:alpha val="40000"/>
                  </a:schemeClr>
                </a:outerShdw>
              </a:effectLst>
            </a:endParaRPr>
          </a:p>
        </p:txBody>
      </p:sp>
      <p:sp>
        <p:nvSpPr>
          <p:cNvPr id="37" name="Rettangolo 36"/>
          <p:cNvSpPr/>
          <p:nvPr/>
        </p:nvSpPr>
        <p:spPr>
          <a:xfrm rot="18297822" flipV="1">
            <a:off x="9496618" y="343895"/>
            <a:ext cx="1024378" cy="350275"/>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 name="Rettangolo 37"/>
          <p:cNvSpPr/>
          <p:nvPr/>
        </p:nvSpPr>
        <p:spPr>
          <a:xfrm rot="15448451" flipV="1">
            <a:off x="8794309" y="343894"/>
            <a:ext cx="468383" cy="350275"/>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 name="Rettangolo 38"/>
          <p:cNvSpPr/>
          <p:nvPr/>
        </p:nvSpPr>
        <p:spPr>
          <a:xfrm>
            <a:off x="2607869" y="770067"/>
            <a:ext cx="6096000" cy="461665"/>
          </a:xfrm>
          <a:prstGeom prst="rect">
            <a:avLst/>
          </a:prstGeom>
        </p:spPr>
        <p:txBody>
          <a:bodyPr>
            <a:spAutoFit/>
          </a:bodyPr>
          <a:lstStyle/>
          <a:p>
            <a:pPr algn="ctr"/>
            <a:r>
              <a:rPr lang="it-IT" sz="1200" dirty="0">
                <a:solidFill>
                  <a:schemeClr val="accent1"/>
                </a:solidFill>
              </a:rPr>
              <a:t>PROVINCIA AUTONOMA DI TRENTO</a:t>
            </a:r>
          </a:p>
          <a:p>
            <a:pPr algn="ctr"/>
            <a:r>
              <a:rPr lang="it-IT" sz="1200" dirty="0">
                <a:solidFill>
                  <a:schemeClr val="accent1"/>
                </a:solidFill>
              </a:rPr>
              <a:t> Servizio Istruzione – Settore coordinamento BES</a:t>
            </a:r>
          </a:p>
        </p:txBody>
      </p:sp>
      <p:sp>
        <p:nvSpPr>
          <p:cNvPr id="5" name="CasellaDiTesto 4"/>
          <p:cNvSpPr txBox="1"/>
          <p:nvPr/>
        </p:nvSpPr>
        <p:spPr>
          <a:xfrm rot="16200000">
            <a:off x="548451" y="4251141"/>
            <a:ext cx="1157943" cy="276999"/>
          </a:xfrm>
          <a:prstGeom prst="rect">
            <a:avLst/>
          </a:prstGeom>
          <a:noFill/>
        </p:spPr>
        <p:txBody>
          <a:bodyPr wrap="square" rtlCol="0">
            <a:spAutoFit/>
          </a:bodyPr>
          <a:lstStyle/>
          <a:p>
            <a:r>
              <a:rPr lang="it-IT" sz="1200" dirty="0" smtClean="0"/>
              <a:t>GENITORI</a:t>
            </a:r>
            <a:endParaRPr lang="it-IT" sz="1200" dirty="0"/>
          </a:p>
        </p:txBody>
      </p:sp>
      <p:sp>
        <p:nvSpPr>
          <p:cNvPr id="40" name="CasellaDiTesto 39"/>
          <p:cNvSpPr txBox="1"/>
          <p:nvPr/>
        </p:nvSpPr>
        <p:spPr>
          <a:xfrm>
            <a:off x="5865954" y="5825063"/>
            <a:ext cx="1577425" cy="276999"/>
          </a:xfrm>
          <a:prstGeom prst="rect">
            <a:avLst/>
          </a:prstGeom>
          <a:noFill/>
        </p:spPr>
        <p:txBody>
          <a:bodyPr wrap="square" rtlCol="0">
            <a:spAutoFit/>
          </a:bodyPr>
          <a:lstStyle/>
          <a:p>
            <a:r>
              <a:rPr lang="it-IT" sz="1200" dirty="0" smtClean="0"/>
              <a:t>AZIENDA SANITARIA</a:t>
            </a:r>
            <a:endParaRPr lang="it-IT" sz="1200" dirty="0"/>
          </a:p>
        </p:txBody>
      </p:sp>
      <p:sp>
        <p:nvSpPr>
          <p:cNvPr id="21" name="CasellaDiTesto 20"/>
          <p:cNvSpPr txBox="1"/>
          <p:nvPr/>
        </p:nvSpPr>
        <p:spPr>
          <a:xfrm>
            <a:off x="8366078" y="5822065"/>
            <a:ext cx="1931919" cy="276999"/>
          </a:xfrm>
          <a:prstGeom prst="rect">
            <a:avLst/>
          </a:prstGeom>
          <a:noFill/>
        </p:spPr>
        <p:txBody>
          <a:bodyPr wrap="square" rtlCol="0">
            <a:spAutoFit/>
          </a:bodyPr>
          <a:lstStyle/>
          <a:p>
            <a:r>
              <a:rPr lang="it-IT" sz="1200" dirty="0" smtClean="0"/>
              <a:t>COMUNITA’ DI VALLE</a:t>
            </a:r>
            <a:endParaRPr lang="it-IT" sz="1200" dirty="0"/>
          </a:p>
        </p:txBody>
      </p:sp>
      <p:sp>
        <p:nvSpPr>
          <p:cNvPr id="22" name="Rettangolo 21"/>
          <p:cNvSpPr/>
          <p:nvPr/>
        </p:nvSpPr>
        <p:spPr>
          <a:xfrm rot="5400000">
            <a:off x="9381254" y="4335613"/>
            <a:ext cx="2605329" cy="276999"/>
          </a:xfrm>
          <a:prstGeom prst="rect">
            <a:avLst/>
          </a:prstGeom>
        </p:spPr>
        <p:txBody>
          <a:bodyPr wrap="none">
            <a:spAutoFit/>
          </a:bodyPr>
          <a:lstStyle/>
          <a:p>
            <a:r>
              <a:rPr lang="it-IT" sz="1200" dirty="0"/>
              <a:t>ASSOCIZAZIONI  DI  VOLONTARIATO</a:t>
            </a:r>
          </a:p>
        </p:txBody>
      </p:sp>
    </p:spTree>
    <p:extLst>
      <p:ext uri="{BB962C8B-B14F-4D97-AF65-F5344CB8AC3E}">
        <p14:creationId xmlns:p14="http://schemas.microsoft.com/office/powerpoint/2010/main" val="143023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ppt_x"/>
                                          </p:val>
                                        </p:tav>
                                        <p:tav tm="100000">
                                          <p:val>
                                            <p:strVal val="#ppt_x"/>
                                          </p:val>
                                        </p:tav>
                                      </p:tavLst>
                                    </p:anim>
                                    <p:anim calcmode="lin" valueType="num">
                                      <p:cBhvr additive="base">
                                        <p:cTn id="1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 calcmode="lin" valueType="num">
                                      <p:cBhvr additive="base">
                                        <p:cTn id="25" dur="500" fill="hold"/>
                                        <p:tgtEl>
                                          <p:spTgt spid="34"/>
                                        </p:tgtEl>
                                        <p:attrNameLst>
                                          <p:attrName>ppt_x</p:attrName>
                                        </p:attrNameLst>
                                      </p:cBhvr>
                                      <p:tavLst>
                                        <p:tav tm="0">
                                          <p:val>
                                            <p:strVal val="#ppt_x"/>
                                          </p:val>
                                        </p:tav>
                                        <p:tav tm="100000">
                                          <p:val>
                                            <p:strVal val="#ppt_x"/>
                                          </p:val>
                                        </p:tav>
                                      </p:tavLst>
                                    </p:anim>
                                    <p:anim calcmode="lin" valueType="num">
                                      <p:cBhvr additive="base">
                                        <p:cTn id="26"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additive="base">
                                        <p:cTn id="31" dur="500" fill="hold"/>
                                        <p:tgtEl>
                                          <p:spTgt spid="35"/>
                                        </p:tgtEl>
                                        <p:attrNameLst>
                                          <p:attrName>ppt_x</p:attrName>
                                        </p:attrNameLst>
                                      </p:cBhvr>
                                      <p:tavLst>
                                        <p:tav tm="0">
                                          <p:val>
                                            <p:strVal val="#ppt_x"/>
                                          </p:val>
                                        </p:tav>
                                        <p:tav tm="100000">
                                          <p:val>
                                            <p:strVal val="#ppt_x"/>
                                          </p:val>
                                        </p:tav>
                                      </p:tavLst>
                                    </p:anim>
                                    <p:anim calcmode="lin" valueType="num">
                                      <p:cBhvr additive="base">
                                        <p:cTn id="3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 calcmode="lin" valueType="num">
                                      <p:cBhvr additive="base">
                                        <p:cTn id="37" dur="500" fill="hold"/>
                                        <p:tgtEl>
                                          <p:spTgt spid="36"/>
                                        </p:tgtEl>
                                        <p:attrNameLst>
                                          <p:attrName>ppt_x</p:attrName>
                                        </p:attrNameLst>
                                      </p:cBhvr>
                                      <p:tavLst>
                                        <p:tav tm="0">
                                          <p:val>
                                            <p:strVal val="#ppt_x"/>
                                          </p:val>
                                        </p:tav>
                                        <p:tav tm="100000">
                                          <p:val>
                                            <p:strVal val="#ppt_x"/>
                                          </p:val>
                                        </p:tav>
                                      </p:tavLst>
                                    </p:anim>
                                    <p:anim calcmode="lin" valueType="num">
                                      <p:cBhvr additive="base">
                                        <p:cTn id="38"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additive="base">
                                        <p:cTn id="43" dur="500" fill="hold"/>
                                        <p:tgtEl>
                                          <p:spTgt spid="3"/>
                                        </p:tgtEl>
                                        <p:attrNameLst>
                                          <p:attrName>ppt_x</p:attrName>
                                        </p:attrNameLst>
                                      </p:cBhvr>
                                      <p:tavLst>
                                        <p:tav tm="0">
                                          <p:val>
                                            <p:strVal val="#ppt_x"/>
                                          </p:val>
                                        </p:tav>
                                        <p:tav tm="100000">
                                          <p:val>
                                            <p:strVal val="#ppt_x"/>
                                          </p:val>
                                        </p:tav>
                                      </p:tavLst>
                                    </p:anim>
                                    <p:anim calcmode="lin" valueType="num">
                                      <p:cBhvr additive="base">
                                        <p:cTn id="4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7"/>
                                        </p:tgtEl>
                                        <p:attrNameLst>
                                          <p:attrName>style.visibility</p:attrName>
                                        </p:attrNameLst>
                                      </p:cBhvr>
                                      <p:to>
                                        <p:strVal val="visible"/>
                                      </p:to>
                                    </p:set>
                                    <p:anim calcmode="lin" valueType="num">
                                      <p:cBhvr additive="base">
                                        <p:cTn id="49" dur="500" fill="hold"/>
                                        <p:tgtEl>
                                          <p:spTgt spid="37"/>
                                        </p:tgtEl>
                                        <p:attrNameLst>
                                          <p:attrName>ppt_x</p:attrName>
                                        </p:attrNameLst>
                                      </p:cBhvr>
                                      <p:tavLst>
                                        <p:tav tm="0">
                                          <p:val>
                                            <p:strVal val="#ppt_x"/>
                                          </p:val>
                                        </p:tav>
                                        <p:tav tm="100000">
                                          <p:val>
                                            <p:strVal val="#ppt_x"/>
                                          </p:val>
                                        </p:tav>
                                      </p:tavLst>
                                    </p:anim>
                                    <p:anim calcmode="lin" valueType="num">
                                      <p:cBhvr additive="base">
                                        <p:cTn id="50"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additive="base">
                                        <p:cTn id="55" dur="500" fill="hold"/>
                                        <p:tgtEl>
                                          <p:spTgt spid="38"/>
                                        </p:tgtEl>
                                        <p:attrNameLst>
                                          <p:attrName>ppt_x</p:attrName>
                                        </p:attrNameLst>
                                      </p:cBhvr>
                                      <p:tavLst>
                                        <p:tav tm="0">
                                          <p:val>
                                            <p:strVal val="#ppt_x"/>
                                          </p:val>
                                        </p:tav>
                                        <p:tav tm="100000">
                                          <p:val>
                                            <p:strVal val="#ppt_x"/>
                                          </p:val>
                                        </p:tav>
                                      </p:tavLst>
                                    </p:anim>
                                    <p:anim calcmode="lin" valueType="num">
                                      <p:cBhvr additive="base">
                                        <p:cTn id="56"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26" grpId="0" animBg="1"/>
      <p:bldP spid="31" grpId="0" animBg="1"/>
      <p:bldP spid="34" grpId="0" animBg="1"/>
      <p:bldP spid="35" grpId="0" animBg="1"/>
      <p:bldP spid="36" grpId="0" animBg="1"/>
      <p:bldP spid="37" grpId="0" animBg="1"/>
      <p:bldP spid="3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4610591" y="3232597"/>
            <a:ext cx="3374265" cy="369332"/>
          </a:xfrm>
          <a:prstGeom prst="rect">
            <a:avLst/>
          </a:prstGeom>
          <a:noFill/>
        </p:spPr>
        <p:txBody>
          <a:bodyPr wrap="square" rtlCol="0">
            <a:spAutoFit/>
          </a:bodyPr>
          <a:lstStyle/>
          <a:p>
            <a:r>
              <a:rPr lang="it-IT" dirty="0" smtClean="0"/>
              <a:t>Grazie per l’attenzione.. </a:t>
            </a:r>
            <a:endParaRPr lang="it-IT" dirty="0"/>
          </a:p>
        </p:txBody>
      </p:sp>
      <p:graphicFrame>
        <p:nvGraphicFramePr>
          <p:cNvPr id="6" name="Oggetto 5"/>
          <p:cNvGraphicFramePr>
            <a:graphicFrameLocks noChangeAspect="1"/>
          </p:cNvGraphicFramePr>
          <p:nvPr>
            <p:extLst>
              <p:ext uri="{D42A27DB-BD31-4B8C-83A1-F6EECF244321}">
                <p14:modId xmlns:p14="http://schemas.microsoft.com/office/powerpoint/2010/main" val="1818152333"/>
              </p:ext>
            </p:extLst>
          </p:nvPr>
        </p:nvGraphicFramePr>
        <p:xfrm>
          <a:off x="5914847" y="611076"/>
          <a:ext cx="382877" cy="592502"/>
        </p:xfrm>
        <a:graphic>
          <a:graphicData uri="http://schemas.openxmlformats.org/presentationml/2006/ole">
            <mc:AlternateContent xmlns:mc="http://schemas.openxmlformats.org/markup-compatibility/2006">
              <mc:Choice xmlns:v="urn:schemas-microsoft-com:vml" Requires="v">
                <p:oleObj spid="_x0000_s2063" name="Picture" r:id="rId3" imgW="635760" imgH="982800" progId="Word.Picture.8">
                  <p:embed/>
                </p:oleObj>
              </mc:Choice>
              <mc:Fallback>
                <p:oleObj name="Picture" r:id="rId3" imgW="635760" imgH="98280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14847" y="611076"/>
                        <a:ext cx="382877" cy="592502"/>
                      </a:xfrm>
                      <a:prstGeom prst="rect">
                        <a:avLst/>
                      </a:prstGeom>
                      <a:solidFill>
                        <a:schemeClr val="accent1"/>
                      </a:solidFill>
                      <a:ln>
                        <a:solidFill>
                          <a:schemeClr val="accent1"/>
                        </a:solidFill>
                      </a:ln>
                      <a:effectLst/>
                    </p:spPr>
                  </p:pic>
                </p:oleObj>
              </mc:Fallback>
            </mc:AlternateContent>
          </a:graphicData>
        </a:graphic>
      </p:graphicFrame>
    </p:spTree>
    <p:extLst>
      <p:ext uri="{BB962C8B-B14F-4D97-AF65-F5344CB8AC3E}">
        <p14:creationId xmlns:p14="http://schemas.microsoft.com/office/powerpoint/2010/main" val="1590819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5388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0351" y="279400"/>
            <a:ext cx="9875520" cy="1511300"/>
          </a:xfrm>
        </p:spPr>
        <p:txBody>
          <a:bodyPr>
            <a:normAutofit fontScale="90000"/>
          </a:bodyPr>
          <a:lstStyle/>
          <a:p>
            <a:pPr algn="ctr"/>
            <a:r>
              <a:rPr lang="it-IT" sz="1300" dirty="0" smtClean="0"/>
              <a:t/>
            </a:r>
            <a:br>
              <a:rPr lang="it-IT" sz="1300" dirty="0" smtClean="0"/>
            </a:br>
            <a:r>
              <a:rPr lang="it-IT" sz="1300" dirty="0"/>
              <a:t/>
            </a:r>
            <a:br>
              <a:rPr lang="it-IT" sz="1300" dirty="0"/>
            </a:br>
            <a:r>
              <a:rPr lang="it-IT" sz="1300" dirty="0"/>
              <a:t>PROVINCIA AUTONOMA DI TRENTO</a:t>
            </a:r>
            <a:br>
              <a:rPr lang="it-IT" sz="1300" dirty="0"/>
            </a:br>
            <a:r>
              <a:rPr lang="it-IT" sz="1300" dirty="0"/>
              <a:t>Servizio Istruzione- Settore coordinamento BES </a:t>
            </a:r>
            <a:r>
              <a:rPr lang="it-IT" dirty="0"/>
              <a:t/>
            </a:r>
            <a:br>
              <a:rPr lang="it-IT" dirty="0"/>
            </a:br>
            <a:r>
              <a:rPr lang="it-IT" dirty="0"/>
              <a:t/>
            </a:r>
            <a:br>
              <a:rPr lang="it-IT" dirty="0"/>
            </a:br>
            <a:r>
              <a:rPr lang="it-IT" dirty="0" smtClean="0"/>
              <a:t>Che cos’è una SCUOLA INCLUSIVA?</a:t>
            </a:r>
            <a:endParaRPr lang="it-IT" dirty="0"/>
          </a:p>
        </p:txBody>
      </p:sp>
      <p:sp>
        <p:nvSpPr>
          <p:cNvPr id="3" name="Segnaposto contenuto 2"/>
          <p:cNvSpPr>
            <a:spLocks noGrp="1"/>
          </p:cNvSpPr>
          <p:nvPr>
            <p:ph idx="1"/>
          </p:nvPr>
        </p:nvSpPr>
        <p:spPr>
          <a:xfrm>
            <a:off x="1143000" y="2280097"/>
            <a:ext cx="9872871" cy="4038600"/>
          </a:xfrm>
        </p:spPr>
        <p:txBody>
          <a:bodyPr>
            <a:normAutofit fontScale="92500" lnSpcReduction="10000"/>
          </a:bodyPr>
          <a:lstStyle/>
          <a:p>
            <a:endParaRPr lang="it-IT" dirty="0" smtClean="0"/>
          </a:p>
          <a:p>
            <a:r>
              <a:rPr lang="it-IT" dirty="0" smtClean="0">
                <a:solidFill>
                  <a:schemeClr val="tx1"/>
                </a:solidFill>
              </a:rPr>
              <a:t>UNA SCUOLA DOVE TUTTI GLI ALUNNI POSSONO PARTECIPARE ALLA VITA SCOLASTICA E POSSONO RAGGIUNGERE IL MASSIMO POSSIBILE IN TERMINI DI APPRENDIMENTO E PARTECIPAZIONE</a:t>
            </a:r>
          </a:p>
          <a:p>
            <a:r>
              <a:rPr lang="it-IT" dirty="0" smtClean="0">
                <a:solidFill>
                  <a:schemeClr val="tx1"/>
                </a:solidFill>
              </a:rPr>
              <a:t>UNA SCUOLA CHE RIESCE A PREVENIRE E RISPONDERE IN MODO ADEGUATO ALLE DIFFICOLTA’ DEGLI ALUNNI</a:t>
            </a:r>
          </a:p>
          <a:p>
            <a:r>
              <a:rPr lang="it-IT" dirty="0" smtClean="0">
                <a:solidFill>
                  <a:schemeClr val="tx1"/>
                </a:solidFill>
              </a:rPr>
              <a:t>UNA SCUOLA CHE ACCOGLIE TUTTE LE DIVERSITA’ E LE CONSIDERA DELLE RICCHEZZE </a:t>
            </a:r>
          </a:p>
          <a:p>
            <a:r>
              <a:rPr lang="it-IT" dirty="0" smtClean="0">
                <a:solidFill>
                  <a:schemeClr val="tx1"/>
                </a:solidFill>
              </a:rPr>
              <a:t>UNA SCUOLA CHE CONSIDERA I DIVERSI STILI DI APPRENDIMENTO</a:t>
            </a:r>
          </a:p>
          <a:p>
            <a:r>
              <a:rPr lang="it-IT" dirty="0" smtClean="0">
                <a:solidFill>
                  <a:schemeClr val="tx1"/>
                </a:solidFill>
              </a:rPr>
              <a:t>UNA SCUOLA CHE UTILIZZA METODOLOGIE DIDATTICHE IMPRONTATE SUL COOPERATIVE LEARNING, LA METACOGNIZIONE , GLI ASPETTI EMOTIVO – RELAZIONALI, LE TECNOLOGIE</a:t>
            </a:r>
            <a:endParaRPr lang="it-IT" dirty="0">
              <a:solidFill>
                <a:schemeClr val="tx1"/>
              </a:solidFill>
            </a:endParaRPr>
          </a:p>
        </p:txBody>
      </p:sp>
    </p:spTree>
    <p:extLst>
      <p:ext uri="{BB962C8B-B14F-4D97-AF65-F5344CB8AC3E}">
        <p14:creationId xmlns:p14="http://schemas.microsoft.com/office/powerpoint/2010/main" val="3298258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7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7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75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75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7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99098" y="309093"/>
            <a:ext cx="9875520" cy="562377"/>
          </a:xfrm>
          <a:solidFill>
            <a:schemeClr val="bg1"/>
          </a:solidFill>
        </p:spPr>
        <p:txBody>
          <a:bodyPr>
            <a:normAutofit fontScale="90000"/>
          </a:bodyPr>
          <a:lstStyle/>
          <a:p>
            <a:pPr algn="ctr"/>
            <a:r>
              <a:rPr lang="it-IT" sz="1200" dirty="0" smtClean="0"/>
              <a:t>PROVINCIA AUTONOMA DI TRENTO</a:t>
            </a:r>
            <a:br>
              <a:rPr lang="it-IT" sz="1200" dirty="0" smtClean="0"/>
            </a:br>
            <a:r>
              <a:rPr lang="it-IT" sz="1200" dirty="0" smtClean="0"/>
              <a:t>Servizio Istruzione- Settore coordinamento BES </a:t>
            </a:r>
            <a:br>
              <a:rPr lang="it-IT" sz="1200" dirty="0" smtClean="0"/>
            </a:br>
            <a:r>
              <a:rPr lang="it-IT" sz="1200" dirty="0" smtClean="0"/>
              <a:t/>
            </a:r>
            <a:br>
              <a:rPr lang="it-IT" sz="1200" dirty="0" smtClean="0"/>
            </a:br>
            <a:endParaRPr lang="it-IT" sz="1200" dirty="0"/>
          </a:p>
        </p:txBody>
      </p:sp>
      <p:sp>
        <p:nvSpPr>
          <p:cNvPr id="3" name="Segnaposto contenuto 2"/>
          <p:cNvSpPr>
            <a:spLocks noGrp="1"/>
          </p:cNvSpPr>
          <p:nvPr>
            <p:ph idx="1"/>
          </p:nvPr>
        </p:nvSpPr>
        <p:spPr>
          <a:xfrm>
            <a:off x="1171049" y="1212780"/>
            <a:ext cx="9872871" cy="4038600"/>
          </a:xfrm>
          <a:solidFill>
            <a:schemeClr val="bg1"/>
          </a:solidFill>
        </p:spPr>
        <p:txBody>
          <a:bodyPr>
            <a:normAutofit/>
          </a:bodyPr>
          <a:lstStyle/>
          <a:p>
            <a:pPr marL="45720" indent="0" algn="ctr">
              <a:buNone/>
            </a:pPr>
            <a:r>
              <a:rPr lang="it-IT" sz="1800" b="1" u="sng" dirty="0" smtClean="0"/>
              <a:t>NORMATIVA PROVINCIALE TRENTINA SUI BES</a:t>
            </a:r>
          </a:p>
          <a:p>
            <a:pPr marL="45720" indent="0" algn="ctr">
              <a:buNone/>
            </a:pPr>
            <a:endParaRPr lang="it-IT" b="1" u="sng" dirty="0" smtClean="0"/>
          </a:p>
          <a:p>
            <a:pPr marL="45720" indent="0">
              <a:buNone/>
            </a:pPr>
            <a:r>
              <a:rPr lang="it-IT" sz="2400" b="1" u="sng" dirty="0" smtClean="0">
                <a:ln w="0"/>
              </a:rPr>
              <a:t>Legge provinciale sulla scuola LP 5/2006 art.74 - Sistema educativo di istruzione e formazione del Trentino</a:t>
            </a:r>
          </a:p>
          <a:p>
            <a:r>
              <a:rPr lang="it-IT" dirty="0" smtClean="0">
                <a:ln w="0"/>
                <a:solidFill>
                  <a:schemeClr val="tx1"/>
                </a:solidFill>
              </a:rPr>
              <a:t>Descrive il sistema di istruzione e formazione del Trentino introducendo per la prima volta il concetto di BISOGNI EDUCATIVI SPECIALI </a:t>
            </a:r>
          </a:p>
          <a:p>
            <a:r>
              <a:rPr lang="it-IT" dirty="0" smtClean="0">
                <a:ln w="0"/>
                <a:solidFill>
                  <a:schemeClr val="tx1"/>
                </a:solidFill>
              </a:rPr>
              <a:t>Promuove le misure per prevenire situazioni di difficoltà e per consentire la piena partecipazione alle attività educative degli studenti con BES.</a:t>
            </a:r>
          </a:p>
          <a:p>
            <a:pPr marL="45720" indent="0">
              <a:buNone/>
            </a:pPr>
            <a:endParaRPr lang="it-IT" dirty="0"/>
          </a:p>
          <a:p>
            <a:pPr marL="45720" indent="0">
              <a:buNone/>
            </a:pPr>
            <a:endParaRPr lang="it-IT" dirty="0" smtClean="0"/>
          </a:p>
          <a:p>
            <a:pPr marL="45720" indent="0">
              <a:buNone/>
            </a:pPr>
            <a:endParaRPr lang="it-IT" dirty="0"/>
          </a:p>
        </p:txBody>
      </p:sp>
    </p:spTree>
    <p:extLst>
      <p:ext uri="{BB962C8B-B14F-4D97-AF65-F5344CB8AC3E}">
        <p14:creationId xmlns:p14="http://schemas.microsoft.com/office/powerpoint/2010/main" val="675202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952499" y="1620798"/>
            <a:ext cx="10348089" cy="830997"/>
          </a:xfrm>
          <a:prstGeom prst="rect">
            <a:avLst/>
          </a:prstGeom>
          <a:noFill/>
        </p:spPr>
        <p:txBody>
          <a:bodyPr wrap="none" rtlCol="0">
            <a:spAutoFit/>
          </a:bodyPr>
          <a:lstStyle/>
          <a:p>
            <a:r>
              <a:rPr lang="it-IT" sz="2400" b="1" dirty="0" smtClean="0">
                <a:solidFill>
                  <a:schemeClr val="accent1"/>
                </a:solidFill>
              </a:rPr>
              <a:t>Regolamento per favorire l’integrazione e l’inclusione degli studenti con  BES</a:t>
            </a:r>
          </a:p>
          <a:p>
            <a:r>
              <a:rPr lang="it-IT" sz="2400" b="1" dirty="0" smtClean="0">
                <a:solidFill>
                  <a:schemeClr val="accent1"/>
                </a:solidFill>
              </a:rPr>
              <a:t> (DDP 8 maggio 2008) – Attuazione dell’art.74 della LP del 7 agosto 2006 n.5</a:t>
            </a:r>
            <a:endParaRPr lang="it-IT" sz="2400" b="1" dirty="0">
              <a:solidFill>
                <a:schemeClr val="accent1"/>
              </a:solidFill>
            </a:endParaRPr>
          </a:p>
        </p:txBody>
      </p:sp>
      <p:sp>
        <p:nvSpPr>
          <p:cNvPr id="3" name="Rettangolo 2"/>
          <p:cNvSpPr/>
          <p:nvPr/>
        </p:nvSpPr>
        <p:spPr>
          <a:xfrm>
            <a:off x="3370883" y="882134"/>
            <a:ext cx="4993034" cy="369332"/>
          </a:xfrm>
          <a:prstGeom prst="rect">
            <a:avLst/>
          </a:prstGeom>
        </p:spPr>
        <p:txBody>
          <a:bodyPr wrap="none">
            <a:spAutoFit/>
          </a:bodyPr>
          <a:lstStyle/>
          <a:p>
            <a:pPr marL="45720" indent="0" algn="ctr">
              <a:buNone/>
            </a:pPr>
            <a:r>
              <a:rPr lang="it-IT" b="1" u="sng" dirty="0">
                <a:solidFill>
                  <a:schemeClr val="accent1"/>
                </a:solidFill>
              </a:rPr>
              <a:t>NORMATIVA PROVINCIALE TRENTINA SUI BES</a:t>
            </a:r>
          </a:p>
        </p:txBody>
      </p:sp>
      <p:sp>
        <p:nvSpPr>
          <p:cNvPr id="4" name="Rettangolo 3"/>
          <p:cNvSpPr/>
          <p:nvPr/>
        </p:nvSpPr>
        <p:spPr>
          <a:xfrm>
            <a:off x="3078544" y="328136"/>
            <a:ext cx="6096000" cy="738664"/>
          </a:xfrm>
          <a:prstGeom prst="rect">
            <a:avLst/>
          </a:prstGeom>
        </p:spPr>
        <p:txBody>
          <a:bodyPr>
            <a:spAutoFit/>
          </a:bodyPr>
          <a:lstStyle/>
          <a:p>
            <a:pPr algn="ctr"/>
            <a:r>
              <a:rPr lang="it-IT" sz="1200" dirty="0" smtClean="0">
                <a:solidFill>
                  <a:schemeClr val="accent1"/>
                </a:solidFill>
              </a:rPr>
              <a:t>PROVINCIA </a:t>
            </a:r>
            <a:r>
              <a:rPr lang="it-IT" sz="1200" dirty="0">
                <a:solidFill>
                  <a:schemeClr val="accent1"/>
                </a:solidFill>
              </a:rPr>
              <a:t>AUTONOMA DI TRENTO</a:t>
            </a:r>
            <a:br>
              <a:rPr lang="it-IT" sz="1200" dirty="0">
                <a:solidFill>
                  <a:schemeClr val="accent1"/>
                </a:solidFill>
              </a:rPr>
            </a:br>
            <a:r>
              <a:rPr lang="it-IT" sz="1200" dirty="0">
                <a:solidFill>
                  <a:schemeClr val="accent1"/>
                </a:solidFill>
              </a:rPr>
              <a:t>Servizio Istruzione- Settore </a:t>
            </a:r>
            <a:r>
              <a:rPr lang="it-IT" sz="1200" dirty="0" smtClean="0">
                <a:solidFill>
                  <a:schemeClr val="accent1"/>
                </a:solidFill>
              </a:rPr>
              <a:t>coordinamento BES  </a:t>
            </a:r>
            <a:r>
              <a:rPr lang="it-IT" dirty="0">
                <a:solidFill>
                  <a:schemeClr val="accent1"/>
                </a:solidFill>
              </a:rPr>
              <a:t/>
            </a:r>
            <a:br>
              <a:rPr lang="it-IT" dirty="0">
                <a:solidFill>
                  <a:schemeClr val="accent1"/>
                </a:solidFill>
              </a:rPr>
            </a:br>
            <a:endParaRPr lang="it-IT" dirty="0">
              <a:solidFill>
                <a:schemeClr val="accent1"/>
              </a:solidFill>
            </a:endParaRPr>
          </a:p>
        </p:txBody>
      </p:sp>
      <p:sp>
        <p:nvSpPr>
          <p:cNvPr id="7" name="CasellaDiTesto 6"/>
          <p:cNvSpPr txBox="1"/>
          <p:nvPr/>
        </p:nvSpPr>
        <p:spPr>
          <a:xfrm>
            <a:off x="1034082" y="2823886"/>
            <a:ext cx="9779001" cy="2862322"/>
          </a:xfrm>
          <a:prstGeom prst="rect">
            <a:avLst/>
          </a:prstGeom>
          <a:noFill/>
        </p:spPr>
        <p:txBody>
          <a:bodyPr wrap="square" rtlCol="0">
            <a:spAutoFit/>
          </a:bodyPr>
          <a:lstStyle/>
          <a:p>
            <a:r>
              <a:rPr lang="it-IT" dirty="0" smtClean="0">
                <a:ln w="0"/>
              </a:rPr>
              <a:t>Disciplina gli interventi a favore degli studenti con BES favorendone L’INTEGRAZIONE E L’INCLUSIONE</a:t>
            </a:r>
          </a:p>
          <a:p>
            <a:endParaRPr lang="it-IT" dirty="0">
              <a:ln w="0"/>
            </a:endParaRPr>
          </a:p>
          <a:p>
            <a:r>
              <a:rPr lang="it-IT" dirty="0" smtClean="0">
                <a:ln w="0"/>
              </a:rPr>
              <a:t>INTEGRAZIONE = SISTEMA DI INTERVENTI RIVOLTO AGLI STUDENTI  CON DISABILITA’ CERTIFICATA PER LA REDAZIONE DEL PEI AVVALENDOSI DI UNA PLURALITA’ DI FIGURE</a:t>
            </a:r>
          </a:p>
          <a:p>
            <a:endParaRPr lang="it-IT" dirty="0">
              <a:ln w="0"/>
            </a:endParaRPr>
          </a:p>
          <a:p>
            <a:r>
              <a:rPr lang="it-IT" dirty="0" smtClean="0">
                <a:ln w="0"/>
              </a:rPr>
              <a:t>INCLUSIONE= SISTEMA DI INTERVENTI  RIVOLTO AGLI STUDENTI  CON BES CHE COMPORTA L’ATTIVAZIONE DI SPECIFICHE SCELTE METODOLOGICHE ORGANIZZATIVE NONCHE’ L’UTILIZZO DI UNA DIDATTICA VOLTA ALLA PARTECIPAZIONE DI TUTTI GLI STUDENTI INDIPENDENTEMENTE DALLE CONDIZIONI SOCIALI E PERSONALI</a:t>
            </a:r>
            <a:endParaRPr lang="it-IT" dirty="0">
              <a:ln w="0"/>
            </a:endParaRPr>
          </a:p>
        </p:txBody>
      </p:sp>
    </p:spTree>
    <p:extLst>
      <p:ext uri="{BB962C8B-B14F-4D97-AF65-F5344CB8AC3E}">
        <p14:creationId xmlns:p14="http://schemas.microsoft.com/office/powerpoint/2010/main" val="279263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fade">
                                      <p:cBhvr>
                                        <p:cTn id="19" dur="1000"/>
                                        <p:tgtEl>
                                          <p:spTgt spid="7">
                                            <p:txEl>
                                              <p:pRg st="0" end="0"/>
                                            </p:txEl>
                                          </p:spTgt>
                                        </p:tgtEl>
                                      </p:cBhvr>
                                    </p:animEffect>
                                    <p:anim calcmode="lin" valueType="num">
                                      <p:cBhvr>
                                        <p:cTn id="20"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Effect transition="in" filter="fade">
                                      <p:cBhvr>
                                        <p:cTn id="26" dur="1000"/>
                                        <p:tgtEl>
                                          <p:spTgt spid="7">
                                            <p:txEl>
                                              <p:pRg st="2" end="2"/>
                                            </p:txEl>
                                          </p:spTgt>
                                        </p:tgtEl>
                                      </p:cBhvr>
                                    </p:animEffect>
                                    <p:anim calcmode="lin" valueType="num">
                                      <p:cBhvr>
                                        <p:cTn id="27"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animEffect transition="in" filter="fade">
                                      <p:cBhvr>
                                        <p:cTn id="33" dur="1000"/>
                                        <p:tgtEl>
                                          <p:spTgt spid="7">
                                            <p:txEl>
                                              <p:pRg st="4" end="4"/>
                                            </p:txEl>
                                          </p:spTgt>
                                        </p:tgtEl>
                                      </p:cBhvr>
                                    </p:animEffect>
                                    <p:anim calcmode="lin" valueType="num">
                                      <p:cBhvr>
                                        <p:cTn id="34"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egnaposto contenuto 9"/>
          <p:cNvSpPr>
            <a:spLocks noGrp="1"/>
          </p:cNvSpPr>
          <p:nvPr>
            <p:ph idx="1"/>
          </p:nvPr>
        </p:nvSpPr>
        <p:spPr>
          <a:xfrm>
            <a:off x="897000" y="2778213"/>
            <a:ext cx="9985561" cy="3327042"/>
          </a:xfrm>
          <a:solidFill>
            <a:schemeClr val="accent1">
              <a:lumMod val="20000"/>
              <a:lumOff val="80000"/>
            </a:schemeClr>
          </a:solidFill>
          <a:ln>
            <a:solidFill>
              <a:schemeClr val="accent1">
                <a:lumMod val="75000"/>
              </a:schemeClr>
            </a:solidFill>
          </a:ln>
        </p:spPr>
        <p:txBody>
          <a:bodyPr>
            <a:normAutofit/>
          </a:bodyPr>
          <a:lstStyle/>
          <a:p>
            <a:pPr marL="45720" indent="0" algn="ctr">
              <a:buNone/>
            </a:pPr>
            <a:r>
              <a:rPr lang="it-IT" sz="1600" dirty="0" smtClean="0">
                <a:solidFill>
                  <a:schemeClr val="tx1"/>
                </a:solidFill>
              </a:rPr>
              <a:t>Dirigente scolastico</a:t>
            </a:r>
            <a:endParaRPr lang="it-IT" sz="1600" dirty="0">
              <a:solidFill>
                <a:schemeClr val="tx1"/>
              </a:solidFill>
            </a:endParaRPr>
          </a:p>
        </p:txBody>
      </p:sp>
      <p:sp>
        <p:nvSpPr>
          <p:cNvPr id="12" name="Triangolo isoscele 11"/>
          <p:cNvSpPr/>
          <p:nvPr/>
        </p:nvSpPr>
        <p:spPr>
          <a:xfrm>
            <a:off x="897000" y="1499913"/>
            <a:ext cx="9985561" cy="1262130"/>
          </a:xfrm>
          <a:prstGeom prst="triangle">
            <a:avLst/>
          </a:prstGeom>
          <a:solidFill>
            <a:srgbClr val="D57D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solidFill>
                  <a:schemeClr val="tx1"/>
                </a:solidFill>
              </a:rPr>
              <a:t>SCUOLA</a:t>
            </a:r>
            <a:endParaRPr lang="it-IT" sz="2400" b="1" dirty="0">
              <a:solidFill>
                <a:schemeClr val="tx1"/>
              </a:solidFill>
            </a:endParaRPr>
          </a:p>
        </p:txBody>
      </p:sp>
      <p:sp>
        <p:nvSpPr>
          <p:cNvPr id="16" name="Rettangolo 15"/>
          <p:cNvSpPr/>
          <p:nvPr/>
        </p:nvSpPr>
        <p:spPr>
          <a:xfrm>
            <a:off x="1191611" y="3038853"/>
            <a:ext cx="8950817" cy="28045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p:cNvSpPr/>
          <p:nvPr/>
        </p:nvSpPr>
        <p:spPr>
          <a:xfrm>
            <a:off x="1676470" y="3416593"/>
            <a:ext cx="1221247" cy="10407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3" name="Rettangolo 22"/>
          <p:cNvSpPr/>
          <p:nvPr/>
        </p:nvSpPr>
        <p:spPr>
          <a:xfrm>
            <a:off x="1676470" y="4681553"/>
            <a:ext cx="1200145" cy="104632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smtClean="0">
                <a:solidFill>
                  <a:schemeClr val="tx1"/>
                </a:solidFill>
              </a:rPr>
              <a:t>COLLABOR. SCOLASTICI</a:t>
            </a:r>
            <a:endParaRPr lang="it-IT" sz="1200" dirty="0">
              <a:solidFill>
                <a:schemeClr val="tx1"/>
              </a:solidFill>
            </a:endParaRPr>
          </a:p>
        </p:txBody>
      </p:sp>
      <p:sp>
        <p:nvSpPr>
          <p:cNvPr id="24" name="Rettangolo 23"/>
          <p:cNvSpPr/>
          <p:nvPr/>
        </p:nvSpPr>
        <p:spPr>
          <a:xfrm>
            <a:off x="3335672" y="3560202"/>
            <a:ext cx="2103321" cy="254186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smtClean="0"/>
          </a:p>
          <a:p>
            <a:pPr algn="ctr"/>
            <a:endParaRPr lang="it-IT" dirty="0"/>
          </a:p>
          <a:p>
            <a:pPr algn="ctr"/>
            <a:endParaRPr lang="it-IT" dirty="0" smtClean="0"/>
          </a:p>
          <a:p>
            <a:pPr algn="ctr"/>
            <a:endParaRPr lang="it-IT" dirty="0"/>
          </a:p>
          <a:p>
            <a:pPr algn="ctr"/>
            <a:endParaRPr lang="it-IT" dirty="0" smtClean="0"/>
          </a:p>
        </p:txBody>
      </p:sp>
      <p:sp>
        <p:nvSpPr>
          <p:cNvPr id="11" name="Rettangolo 10"/>
          <p:cNvSpPr/>
          <p:nvPr/>
        </p:nvSpPr>
        <p:spPr>
          <a:xfrm>
            <a:off x="6033809" y="3273899"/>
            <a:ext cx="1172361" cy="1040795"/>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tx1"/>
              </a:solidFill>
            </a:endParaRPr>
          </a:p>
        </p:txBody>
      </p:sp>
      <p:sp>
        <p:nvSpPr>
          <p:cNvPr id="13" name="Rettangolo 12"/>
          <p:cNvSpPr/>
          <p:nvPr/>
        </p:nvSpPr>
        <p:spPr>
          <a:xfrm>
            <a:off x="8896095" y="3213307"/>
            <a:ext cx="1172361" cy="10407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Rettangolo 13"/>
          <p:cNvSpPr/>
          <p:nvPr/>
        </p:nvSpPr>
        <p:spPr>
          <a:xfrm>
            <a:off x="7478501" y="4576097"/>
            <a:ext cx="1172361" cy="1040795"/>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5" name="Rettangolo 14"/>
          <p:cNvSpPr/>
          <p:nvPr/>
        </p:nvSpPr>
        <p:spPr>
          <a:xfrm>
            <a:off x="8922835" y="4474113"/>
            <a:ext cx="1172361" cy="1040795"/>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 name="CasellaDiTesto 3"/>
          <p:cNvSpPr txBox="1"/>
          <p:nvPr/>
        </p:nvSpPr>
        <p:spPr>
          <a:xfrm>
            <a:off x="6125299" y="3374691"/>
            <a:ext cx="1039067" cy="276999"/>
          </a:xfrm>
          <a:prstGeom prst="rect">
            <a:avLst/>
          </a:prstGeom>
          <a:noFill/>
        </p:spPr>
        <p:txBody>
          <a:bodyPr wrap="none" rtlCol="0">
            <a:spAutoFit/>
          </a:bodyPr>
          <a:lstStyle/>
          <a:p>
            <a:r>
              <a:rPr lang="it-IT" sz="1200" dirty="0" smtClean="0"/>
              <a:t>INSEGNANTI</a:t>
            </a:r>
            <a:endParaRPr lang="it-IT" sz="1200" dirty="0"/>
          </a:p>
        </p:txBody>
      </p:sp>
      <p:sp>
        <p:nvSpPr>
          <p:cNvPr id="19" name="Rettangolo 18"/>
          <p:cNvSpPr/>
          <p:nvPr/>
        </p:nvSpPr>
        <p:spPr>
          <a:xfrm>
            <a:off x="7464952" y="3213308"/>
            <a:ext cx="1172361" cy="1040795"/>
          </a:xfrm>
          <a:prstGeom prst="rect">
            <a:avLst/>
          </a:prstGeom>
          <a:solidFill>
            <a:schemeClr val="accent4">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chemeClr val="tx1"/>
                </a:solidFill>
              </a:rPr>
              <a:t>INSEGNANTE REFERENTE</a:t>
            </a:r>
          </a:p>
        </p:txBody>
      </p:sp>
      <p:sp>
        <p:nvSpPr>
          <p:cNvPr id="20" name="Rettangolo 19"/>
          <p:cNvSpPr/>
          <p:nvPr/>
        </p:nvSpPr>
        <p:spPr>
          <a:xfrm>
            <a:off x="6043431" y="4489859"/>
            <a:ext cx="1172361" cy="1040795"/>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smtClean="0">
                <a:ln w="0"/>
                <a:solidFill>
                  <a:schemeClr val="tx1"/>
                </a:solidFill>
                <a:effectLst>
                  <a:outerShdw blurRad="38100" dist="19050" dir="2700000" algn="tl" rotWithShape="0">
                    <a:schemeClr val="dk1">
                      <a:alpha val="40000"/>
                    </a:schemeClr>
                  </a:outerShdw>
                </a:effectLst>
              </a:rPr>
              <a:t>FACILITATORI</a:t>
            </a:r>
            <a:endParaRPr lang="it-IT" sz="1200" dirty="0">
              <a:ln w="0"/>
              <a:solidFill>
                <a:schemeClr val="tx1"/>
              </a:solidFill>
              <a:effectLst>
                <a:outerShdw blurRad="38100" dist="19050" dir="2700000" algn="tl" rotWithShape="0">
                  <a:schemeClr val="dk1">
                    <a:alpha val="40000"/>
                  </a:schemeClr>
                </a:outerShdw>
              </a:effectLst>
            </a:endParaRPr>
          </a:p>
        </p:txBody>
      </p:sp>
      <p:sp>
        <p:nvSpPr>
          <p:cNvPr id="6" name="CasellaDiTesto 5"/>
          <p:cNvSpPr txBox="1"/>
          <p:nvPr/>
        </p:nvSpPr>
        <p:spPr>
          <a:xfrm>
            <a:off x="3331490" y="4749753"/>
            <a:ext cx="1989242" cy="369332"/>
          </a:xfrm>
          <a:prstGeom prst="rect">
            <a:avLst/>
          </a:prstGeom>
          <a:noFill/>
        </p:spPr>
        <p:txBody>
          <a:bodyPr wrap="square" rtlCol="0">
            <a:spAutoFit/>
          </a:bodyPr>
          <a:lstStyle/>
          <a:p>
            <a:r>
              <a:rPr lang="it-IT" dirty="0" smtClean="0"/>
              <a:t>A) </a:t>
            </a:r>
            <a:r>
              <a:rPr lang="it-IT" dirty="0" err="1" smtClean="0"/>
              <a:t>certific</a:t>
            </a:r>
            <a:r>
              <a:rPr lang="it-IT" dirty="0" smtClean="0"/>
              <a:t>. L.104 </a:t>
            </a:r>
            <a:endParaRPr lang="it-IT" dirty="0"/>
          </a:p>
        </p:txBody>
      </p:sp>
      <p:sp>
        <p:nvSpPr>
          <p:cNvPr id="7" name="CasellaDiTesto 6"/>
          <p:cNvSpPr txBox="1"/>
          <p:nvPr/>
        </p:nvSpPr>
        <p:spPr>
          <a:xfrm>
            <a:off x="3350027" y="5207826"/>
            <a:ext cx="1694453" cy="369332"/>
          </a:xfrm>
          <a:prstGeom prst="rect">
            <a:avLst/>
          </a:prstGeom>
          <a:noFill/>
        </p:spPr>
        <p:txBody>
          <a:bodyPr wrap="square" rtlCol="0">
            <a:spAutoFit/>
          </a:bodyPr>
          <a:lstStyle/>
          <a:p>
            <a:r>
              <a:rPr lang="it-IT" dirty="0" smtClean="0"/>
              <a:t>B) DSA</a:t>
            </a:r>
            <a:endParaRPr lang="it-IT" dirty="0"/>
          </a:p>
        </p:txBody>
      </p:sp>
      <p:sp>
        <p:nvSpPr>
          <p:cNvPr id="8" name="CasellaDiTesto 7"/>
          <p:cNvSpPr txBox="1"/>
          <p:nvPr/>
        </p:nvSpPr>
        <p:spPr>
          <a:xfrm>
            <a:off x="3370538" y="5640397"/>
            <a:ext cx="1799939" cy="369332"/>
          </a:xfrm>
          <a:prstGeom prst="rect">
            <a:avLst/>
          </a:prstGeom>
          <a:noFill/>
        </p:spPr>
        <p:txBody>
          <a:bodyPr wrap="square" rtlCol="0">
            <a:spAutoFit/>
          </a:bodyPr>
          <a:lstStyle/>
          <a:p>
            <a:r>
              <a:rPr lang="it-IT" dirty="0" smtClean="0"/>
              <a:t>C) svantaggio</a:t>
            </a:r>
            <a:endParaRPr lang="it-IT" dirty="0"/>
          </a:p>
        </p:txBody>
      </p:sp>
      <p:sp>
        <p:nvSpPr>
          <p:cNvPr id="9" name="CasellaDiTesto 8"/>
          <p:cNvSpPr txBox="1"/>
          <p:nvPr/>
        </p:nvSpPr>
        <p:spPr>
          <a:xfrm>
            <a:off x="3754558" y="3811057"/>
            <a:ext cx="1222576" cy="646331"/>
          </a:xfrm>
          <a:prstGeom prst="rect">
            <a:avLst/>
          </a:prstGeom>
          <a:noFill/>
        </p:spPr>
        <p:txBody>
          <a:bodyPr wrap="square" rtlCol="0">
            <a:spAutoFit/>
          </a:bodyPr>
          <a:lstStyle/>
          <a:p>
            <a:r>
              <a:rPr lang="it-IT" b="1" dirty="0" smtClean="0"/>
              <a:t>ALUNNI</a:t>
            </a:r>
          </a:p>
          <a:p>
            <a:endParaRPr lang="it-IT" b="1" dirty="0"/>
          </a:p>
        </p:txBody>
      </p:sp>
      <p:sp>
        <p:nvSpPr>
          <p:cNvPr id="25" name="CasellaDiTesto 24"/>
          <p:cNvSpPr txBox="1"/>
          <p:nvPr/>
        </p:nvSpPr>
        <p:spPr>
          <a:xfrm>
            <a:off x="8989483" y="3362546"/>
            <a:ext cx="1039067" cy="738664"/>
          </a:xfrm>
          <a:prstGeom prst="rect">
            <a:avLst/>
          </a:prstGeom>
          <a:noFill/>
        </p:spPr>
        <p:txBody>
          <a:bodyPr wrap="square" rtlCol="0">
            <a:spAutoFit/>
          </a:bodyPr>
          <a:lstStyle/>
          <a:p>
            <a:r>
              <a:rPr lang="it-IT" sz="1200" dirty="0" smtClean="0"/>
              <a:t>INSEGNANTI</a:t>
            </a:r>
            <a:r>
              <a:rPr lang="it-IT" dirty="0" smtClean="0"/>
              <a:t> </a:t>
            </a:r>
            <a:r>
              <a:rPr lang="it-IT" sz="1200" dirty="0" smtClean="0"/>
              <a:t>DI SOSTEGNO</a:t>
            </a:r>
            <a:endParaRPr lang="it-IT" sz="1200" dirty="0"/>
          </a:p>
        </p:txBody>
      </p:sp>
      <p:sp>
        <p:nvSpPr>
          <p:cNvPr id="27" name="CasellaDiTesto 26"/>
          <p:cNvSpPr txBox="1"/>
          <p:nvPr/>
        </p:nvSpPr>
        <p:spPr>
          <a:xfrm>
            <a:off x="7525733" y="4721443"/>
            <a:ext cx="1261307" cy="461665"/>
          </a:xfrm>
          <a:prstGeom prst="rect">
            <a:avLst/>
          </a:prstGeom>
          <a:noFill/>
        </p:spPr>
        <p:txBody>
          <a:bodyPr wrap="none" rtlCol="0">
            <a:spAutoFit/>
          </a:bodyPr>
          <a:lstStyle/>
          <a:p>
            <a:r>
              <a:rPr lang="it-IT" sz="1200" dirty="0" smtClean="0"/>
              <a:t>ASSISTENTI ED. </a:t>
            </a:r>
          </a:p>
          <a:p>
            <a:r>
              <a:rPr lang="it-IT" sz="1200" dirty="0" smtClean="0"/>
              <a:t>              PAT</a:t>
            </a:r>
            <a:endParaRPr lang="it-IT" sz="1200" dirty="0"/>
          </a:p>
        </p:txBody>
      </p:sp>
      <p:sp>
        <p:nvSpPr>
          <p:cNvPr id="28" name="CasellaDiTesto 27"/>
          <p:cNvSpPr txBox="1"/>
          <p:nvPr/>
        </p:nvSpPr>
        <p:spPr>
          <a:xfrm>
            <a:off x="9008335" y="4728267"/>
            <a:ext cx="1129911" cy="461665"/>
          </a:xfrm>
          <a:prstGeom prst="rect">
            <a:avLst/>
          </a:prstGeom>
          <a:noFill/>
        </p:spPr>
        <p:txBody>
          <a:bodyPr wrap="square" rtlCol="0">
            <a:spAutoFit/>
          </a:bodyPr>
          <a:lstStyle/>
          <a:p>
            <a:r>
              <a:rPr lang="it-IT" sz="1200" dirty="0" smtClean="0"/>
              <a:t>ASSISTENTE ED. IN CONV.</a:t>
            </a:r>
            <a:endParaRPr lang="it-IT" sz="1200" dirty="0"/>
          </a:p>
        </p:txBody>
      </p:sp>
      <p:sp>
        <p:nvSpPr>
          <p:cNvPr id="29" name="CasellaDiTesto 28"/>
          <p:cNvSpPr txBox="1"/>
          <p:nvPr/>
        </p:nvSpPr>
        <p:spPr>
          <a:xfrm>
            <a:off x="3370538" y="4291681"/>
            <a:ext cx="1945489" cy="369332"/>
          </a:xfrm>
          <a:prstGeom prst="rect">
            <a:avLst/>
          </a:prstGeom>
          <a:noFill/>
        </p:spPr>
        <p:txBody>
          <a:bodyPr wrap="square" rtlCol="0">
            <a:spAutoFit/>
          </a:bodyPr>
          <a:lstStyle/>
          <a:p>
            <a:r>
              <a:rPr lang="it-IT" b="1" dirty="0" smtClean="0"/>
              <a:t>        CON BES</a:t>
            </a:r>
            <a:endParaRPr lang="it-IT" b="1" dirty="0"/>
          </a:p>
        </p:txBody>
      </p:sp>
      <p:sp>
        <p:nvSpPr>
          <p:cNvPr id="30" name="CasellaDiTesto 29"/>
          <p:cNvSpPr txBox="1"/>
          <p:nvPr/>
        </p:nvSpPr>
        <p:spPr>
          <a:xfrm>
            <a:off x="1747231" y="3632353"/>
            <a:ext cx="1251305" cy="553998"/>
          </a:xfrm>
          <a:prstGeom prst="rect">
            <a:avLst/>
          </a:prstGeom>
          <a:noFill/>
        </p:spPr>
        <p:txBody>
          <a:bodyPr wrap="square" rtlCol="0">
            <a:spAutoFit/>
          </a:bodyPr>
          <a:lstStyle/>
          <a:p>
            <a:r>
              <a:rPr lang="it-IT" sz="1200" dirty="0" smtClean="0"/>
              <a:t>PERSONALE</a:t>
            </a:r>
            <a:r>
              <a:rPr lang="it-IT" dirty="0" smtClean="0"/>
              <a:t> </a:t>
            </a:r>
            <a:r>
              <a:rPr lang="it-IT" sz="1200" dirty="0" smtClean="0"/>
              <a:t>AMMINISTRAT.</a:t>
            </a:r>
            <a:endParaRPr lang="it-IT" sz="1200" dirty="0"/>
          </a:p>
        </p:txBody>
      </p:sp>
      <p:sp>
        <p:nvSpPr>
          <p:cNvPr id="34" name="CasellaDiTesto 33"/>
          <p:cNvSpPr txBox="1"/>
          <p:nvPr/>
        </p:nvSpPr>
        <p:spPr>
          <a:xfrm rot="5400000">
            <a:off x="9267383" y="4308572"/>
            <a:ext cx="2816437" cy="276999"/>
          </a:xfrm>
          <a:prstGeom prst="rect">
            <a:avLst/>
          </a:prstGeom>
          <a:noFill/>
        </p:spPr>
        <p:txBody>
          <a:bodyPr wrap="square" rtlCol="0">
            <a:spAutoFit/>
          </a:bodyPr>
          <a:lstStyle/>
          <a:p>
            <a:r>
              <a:rPr lang="it-IT" sz="1200" dirty="0" smtClean="0"/>
              <a:t>ASSOCIZAZIONI  DI  VOLONTARIATO</a:t>
            </a:r>
            <a:endParaRPr lang="it-IT" sz="1200" dirty="0"/>
          </a:p>
        </p:txBody>
      </p:sp>
      <p:sp>
        <p:nvSpPr>
          <p:cNvPr id="35" name="CasellaDiTesto 34"/>
          <p:cNvSpPr txBox="1"/>
          <p:nvPr/>
        </p:nvSpPr>
        <p:spPr>
          <a:xfrm>
            <a:off x="7998219" y="5855290"/>
            <a:ext cx="2508114" cy="276999"/>
          </a:xfrm>
          <a:prstGeom prst="rect">
            <a:avLst/>
          </a:prstGeom>
          <a:noFill/>
        </p:spPr>
        <p:txBody>
          <a:bodyPr wrap="square" rtlCol="0">
            <a:spAutoFit/>
          </a:bodyPr>
          <a:lstStyle/>
          <a:p>
            <a:r>
              <a:rPr lang="it-IT" sz="1200" dirty="0" smtClean="0"/>
              <a:t>COMUNITA’ DI VALLE</a:t>
            </a:r>
            <a:endParaRPr lang="it-IT" sz="1200" dirty="0"/>
          </a:p>
        </p:txBody>
      </p:sp>
      <p:sp>
        <p:nvSpPr>
          <p:cNvPr id="36" name="Rettangolo 35"/>
          <p:cNvSpPr/>
          <p:nvPr/>
        </p:nvSpPr>
        <p:spPr>
          <a:xfrm>
            <a:off x="2912335" y="739167"/>
            <a:ext cx="6096000" cy="461665"/>
          </a:xfrm>
          <a:prstGeom prst="rect">
            <a:avLst/>
          </a:prstGeom>
        </p:spPr>
        <p:txBody>
          <a:bodyPr>
            <a:spAutoFit/>
          </a:bodyPr>
          <a:lstStyle/>
          <a:p>
            <a:pPr algn="ctr"/>
            <a:r>
              <a:rPr lang="it-IT" sz="1200" dirty="0" smtClean="0">
                <a:solidFill>
                  <a:schemeClr val="accent1"/>
                </a:solidFill>
              </a:rPr>
              <a:t>PROVINCIA </a:t>
            </a:r>
            <a:r>
              <a:rPr lang="it-IT" sz="1200" dirty="0">
                <a:solidFill>
                  <a:schemeClr val="accent1"/>
                </a:solidFill>
              </a:rPr>
              <a:t>AUTONOMA DI TRENTO</a:t>
            </a:r>
          </a:p>
          <a:p>
            <a:pPr algn="ctr"/>
            <a:r>
              <a:rPr lang="it-IT" sz="1200" dirty="0">
                <a:solidFill>
                  <a:schemeClr val="accent1"/>
                </a:solidFill>
              </a:rPr>
              <a:t> Servizio Istruzione – Settore coordinamento BES</a:t>
            </a:r>
          </a:p>
        </p:txBody>
      </p:sp>
      <p:sp>
        <p:nvSpPr>
          <p:cNvPr id="38" name="CasellaDiTesto 37"/>
          <p:cNvSpPr txBox="1"/>
          <p:nvPr/>
        </p:nvSpPr>
        <p:spPr>
          <a:xfrm>
            <a:off x="5865954" y="5825063"/>
            <a:ext cx="1577425" cy="276999"/>
          </a:xfrm>
          <a:prstGeom prst="rect">
            <a:avLst/>
          </a:prstGeom>
          <a:noFill/>
        </p:spPr>
        <p:txBody>
          <a:bodyPr wrap="square" rtlCol="0">
            <a:spAutoFit/>
          </a:bodyPr>
          <a:lstStyle/>
          <a:p>
            <a:r>
              <a:rPr lang="it-IT" sz="1200" dirty="0" smtClean="0"/>
              <a:t>AZIENDA SANITARIA</a:t>
            </a:r>
            <a:endParaRPr lang="it-IT" sz="1200" dirty="0"/>
          </a:p>
        </p:txBody>
      </p:sp>
      <p:sp>
        <p:nvSpPr>
          <p:cNvPr id="39" name="CasellaDiTesto 38"/>
          <p:cNvSpPr txBox="1"/>
          <p:nvPr/>
        </p:nvSpPr>
        <p:spPr>
          <a:xfrm rot="16200000">
            <a:off x="168543" y="4084420"/>
            <a:ext cx="1751527" cy="307777"/>
          </a:xfrm>
          <a:prstGeom prst="rect">
            <a:avLst/>
          </a:prstGeom>
          <a:noFill/>
        </p:spPr>
        <p:txBody>
          <a:bodyPr wrap="square" rtlCol="0">
            <a:spAutoFit/>
          </a:bodyPr>
          <a:lstStyle/>
          <a:p>
            <a:r>
              <a:rPr lang="it-IT" sz="1400" dirty="0" smtClean="0"/>
              <a:t>GENITORI</a:t>
            </a:r>
            <a:endParaRPr lang="it-IT" sz="1400" dirty="0"/>
          </a:p>
        </p:txBody>
      </p:sp>
    </p:spTree>
    <p:extLst>
      <p:ext uri="{BB962C8B-B14F-4D97-AF65-F5344CB8AC3E}">
        <p14:creationId xmlns:p14="http://schemas.microsoft.com/office/powerpoint/2010/main" val="1396034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fade">
                                      <p:cBhvr>
                                        <p:cTn id="14" dur="1000"/>
                                        <p:tgtEl>
                                          <p:spTgt spid="29"/>
                                        </p:tgtEl>
                                      </p:cBhvr>
                                    </p:animEffect>
                                    <p:anim calcmode="lin" valueType="num">
                                      <p:cBhvr>
                                        <p:cTn id="15" dur="1000" fill="hold"/>
                                        <p:tgtEl>
                                          <p:spTgt spid="29"/>
                                        </p:tgtEl>
                                        <p:attrNameLst>
                                          <p:attrName>ppt_x</p:attrName>
                                        </p:attrNameLst>
                                      </p:cBhvr>
                                      <p:tavLst>
                                        <p:tav tm="0">
                                          <p:val>
                                            <p:strVal val="#ppt_x"/>
                                          </p:val>
                                        </p:tav>
                                        <p:tav tm="100000">
                                          <p:val>
                                            <p:strVal val="#ppt_x"/>
                                          </p:val>
                                        </p:tav>
                                      </p:tavLst>
                                    </p:anim>
                                    <p:anim calcmode="lin" valueType="num">
                                      <p:cBhvr>
                                        <p:cTn id="16"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9">
                                            <p:txEl>
                                              <p:pRg st="0" end="0"/>
                                            </p:txEl>
                                          </p:spTgt>
                                        </p:tgtEl>
                                        <p:attrNameLst>
                                          <p:attrName>style.visibility</p:attrName>
                                        </p:attrNameLst>
                                      </p:cBhvr>
                                      <p:to>
                                        <p:strVal val="visible"/>
                                      </p:to>
                                    </p:set>
                                    <p:animEffect transition="in" filter="fade">
                                      <p:cBhvr>
                                        <p:cTn id="49" dur="1000"/>
                                        <p:tgtEl>
                                          <p:spTgt spid="19">
                                            <p:txEl>
                                              <p:pRg st="0" end="0"/>
                                            </p:txEl>
                                          </p:spTgt>
                                        </p:tgtEl>
                                      </p:cBhvr>
                                    </p:animEffect>
                                    <p:anim calcmode="lin" valueType="num">
                                      <p:cBhvr>
                                        <p:cTn id="50"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5">
                                            <p:txEl>
                                              <p:pRg st="0" end="0"/>
                                            </p:txEl>
                                          </p:spTgt>
                                        </p:tgtEl>
                                        <p:attrNameLst>
                                          <p:attrName>style.visibility</p:attrName>
                                        </p:attrNameLst>
                                      </p:cBhvr>
                                      <p:to>
                                        <p:strVal val="visible"/>
                                      </p:to>
                                    </p:set>
                                    <p:animEffect transition="in" filter="fade">
                                      <p:cBhvr>
                                        <p:cTn id="56" dur="1000"/>
                                        <p:tgtEl>
                                          <p:spTgt spid="25">
                                            <p:txEl>
                                              <p:pRg st="0" end="0"/>
                                            </p:txEl>
                                          </p:spTgt>
                                        </p:tgtEl>
                                      </p:cBhvr>
                                    </p:animEffect>
                                    <p:anim calcmode="lin" valueType="num">
                                      <p:cBhvr>
                                        <p:cTn id="57" dur="1000" fill="hold"/>
                                        <p:tgtEl>
                                          <p:spTgt spid="25">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2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7">
                                            <p:txEl>
                                              <p:pRg st="0" end="0"/>
                                            </p:txEl>
                                          </p:spTgt>
                                        </p:tgtEl>
                                        <p:attrNameLst>
                                          <p:attrName>style.visibility</p:attrName>
                                        </p:attrNameLst>
                                      </p:cBhvr>
                                      <p:to>
                                        <p:strVal val="visible"/>
                                      </p:to>
                                    </p:set>
                                    <p:animEffect transition="in" filter="fade">
                                      <p:cBhvr>
                                        <p:cTn id="63" dur="1000"/>
                                        <p:tgtEl>
                                          <p:spTgt spid="27">
                                            <p:txEl>
                                              <p:pRg st="0" end="0"/>
                                            </p:txEl>
                                          </p:spTgt>
                                        </p:tgtEl>
                                      </p:cBhvr>
                                    </p:animEffect>
                                    <p:anim calcmode="lin" valueType="num">
                                      <p:cBhvr>
                                        <p:cTn id="64" dur="1000" fill="hold"/>
                                        <p:tgtEl>
                                          <p:spTgt spid="27">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27">
                                            <p:txEl>
                                              <p:pRg st="0" end="0"/>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27">
                                            <p:txEl>
                                              <p:pRg st="1" end="1"/>
                                            </p:txEl>
                                          </p:spTgt>
                                        </p:tgtEl>
                                        <p:attrNameLst>
                                          <p:attrName>style.visibility</p:attrName>
                                        </p:attrNameLst>
                                      </p:cBhvr>
                                      <p:to>
                                        <p:strVal val="visible"/>
                                      </p:to>
                                    </p:set>
                                    <p:animEffect transition="in" filter="fade">
                                      <p:cBhvr>
                                        <p:cTn id="68" dur="1000"/>
                                        <p:tgtEl>
                                          <p:spTgt spid="27">
                                            <p:txEl>
                                              <p:pRg st="1" end="1"/>
                                            </p:txEl>
                                          </p:spTgt>
                                        </p:tgtEl>
                                      </p:cBhvr>
                                    </p:animEffect>
                                    <p:anim calcmode="lin" valueType="num">
                                      <p:cBhvr>
                                        <p:cTn id="69" dur="1000" fill="hold"/>
                                        <p:tgtEl>
                                          <p:spTgt spid="27">
                                            <p:txEl>
                                              <p:pRg st="1" end="1"/>
                                            </p:txEl>
                                          </p:spTgt>
                                        </p:tgtEl>
                                        <p:attrNameLst>
                                          <p:attrName>ppt_x</p:attrName>
                                        </p:attrNameLst>
                                      </p:cBhvr>
                                      <p:tavLst>
                                        <p:tav tm="0">
                                          <p:val>
                                            <p:strVal val="#ppt_x"/>
                                          </p:val>
                                        </p:tav>
                                        <p:tav tm="100000">
                                          <p:val>
                                            <p:strVal val="#ppt_x"/>
                                          </p:val>
                                        </p:tav>
                                      </p:tavLst>
                                    </p:anim>
                                    <p:anim calcmode="lin" valueType="num">
                                      <p:cBhvr>
                                        <p:cTn id="70" dur="1000" fill="hold"/>
                                        <p:tgtEl>
                                          <p:spTgt spid="2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nodeType="clickEffect">
                                  <p:stCondLst>
                                    <p:cond delay="0"/>
                                  </p:stCondLst>
                                  <p:childTnLst>
                                    <p:set>
                                      <p:cBhvr>
                                        <p:cTn id="74" dur="1" fill="hold">
                                          <p:stCondLst>
                                            <p:cond delay="0"/>
                                          </p:stCondLst>
                                        </p:cTn>
                                        <p:tgtEl>
                                          <p:spTgt spid="28">
                                            <p:txEl>
                                              <p:pRg st="0" end="0"/>
                                            </p:txEl>
                                          </p:spTgt>
                                        </p:tgtEl>
                                        <p:attrNameLst>
                                          <p:attrName>style.visibility</p:attrName>
                                        </p:attrNameLst>
                                      </p:cBhvr>
                                      <p:to>
                                        <p:strVal val="visible"/>
                                      </p:to>
                                    </p:set>
                                    <p:animEffect transition="in" filter="fade">
                                      <p:cBhvr>
                                        <p:cTn id="75" dur="1000"/>
                                        <p:tgtEl>
                                          <p:spTgt spid="28">
                                            <p:txEl>
                                              <p:pRg st="0" end="0"/>
                                            </p:txEl>
                                          </p:spTgt>
                                        </p:tgtEl>
                                      </p:cBhvr>
                                    </p:animEffect>
                                    <p:anim calcmode="lin" valueType="num">
                                      <p:cBhvr>
                                        <p:cTn id="76" dur="10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77" dur="10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nodeType="clickEffect">
                                  <p:stCondLst>
                                    <p:cond delay="0"/>
                                  </p:stCondLst>
                                  <p:childTnLst>
                                    <p:set>
                                      <p:cBhvr>
                                        <p:cTn id="81" dur="1" fill="hold">
                                          <p:stCondLst>
                                            <p:cond delay="0"/>
                                          </p:stCondLst>
                                        </p:cTn>
                                        <p:tgtEl>
                                          <p:spTgt spid="20">
                                            <p:txEl>
                                              <p:pRg st="0" end="0"/>
                                            </p:txEl>
                                          </p:spTgt>
                                        </p:tgtEl>
                                        <p:attrNameLst>
                                          <p:attrName>style.visibility</p:attrName>
                                        </p:attrNameLst>
                                      </p:cBhvr>
                                      <p:to>
                                        <p:strVal val="visible"/>
                                      </p:to>
                                    </p:set>
                                    <p:animEffect transition="in" filter="fade">
                                      <p:cBhvr>
                                        <p:cTn id="82" dur="1000"/>
                                        <p:tgtEl>
                                          <p:spTgt spid="20">
                                            <p:txEl>
                                              <p:pRg st="0" end="0"/>
                                            </p:txEl>
                                          </p:spTgt>
                                        </p:tgtEl>
                                      </p:cBhvr>
                                    </p:animEffect>
                                    <p:anim calcmode="lin" valueType="num">
                                      <p:cBhvr>
                                        <p:cTn id="83"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84"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nodeType="clickEffect">
                                  <p:stCondLst>
                                    <p:cond delay="0"/>
                                  </p:stCondLst>
                                  <p:childTnLst>
                                    <p:set>
                                      <p:cBhvr>
                                        <p:cTn id="88" dur="1" fill="hold">
                                          <p:stCondLst>
                                            <p:cond delay="0"/>
                                          </p:stCondLst>
                                        </p:cTn>
                                        <p:tgtEl>
                                          <p:spTgt spid="30">
                                            <p:txEl>
                                              <p:pRg st="0" end="0"/>
                                            </p:txEl>
                                          </p:spTgt>
                                        </p:tgtEl>
                                        <p:attrNameLst>
                                          <p:attrName>style.visibility</p:attrName>
                                        </p:attrNameLst>
                                      </p:cBhvr>
                                      <p:to>
                                        <p:strVal val="visible"/>
                                      </p:to>
                                    </p:set>
                                    <p:animEffect transition="in" filter="fade">
                                      <p:cBhvr>
                                        <p:cTn id="89" dur="1000"/>
                                        <p:tgtEl>
                                          <p:spTgt spid="30">
                                            <p:txEl>
                                              <p:pRg st="0" end="0"/>
                                            </p:txEl>
                                          </p:spTgt>
                                        </p:tgtEl>
                                      </p:cBhvr>
                                    </p:animEffect>
                                    <p:anim calcmode="lin" valueType="num">
                                      <p:cBhvr>
                                        <p:cTn id="90"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91" dur="1000" fill="hold"/>
                                        <p:tgtEl>
                                          <p:spTgt spid="3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nodeType="clickEffect">
                                  <p:stCondLst>
                                    <p:cond delay="0"/>
                                  </p:stCondLst>
                                  <p:childTnLst>
                                    <p:set>
                                      <p:cBhvr>
                                        <p:cTn id="95" dur="1" fill="hold">
                                          <p:stCondLst>
                                            <p:cond delay="0"/>
                                          </p:stCondLst>
                                        </p:cTn>
                                        <p:tgtEl>
                                          <p:spTgt spid="23">
                                            <p:txEl>
                                              <p:pRg st="0" end="0"/>
                                            </p:txEl>
                                          </p:spTgt>
                                        </p:tgtEl>
                                        <p:attrNameLst>
                                          <p:attrName>style.visibility</p:attrName>
                                        </p:attrNameLst>
                                      </p:cBhvr>
                                      <p:to>
                                        <p:strVal val="visible"/>
                                      </p:to>
                                    </p:set>
                                    <p:animEffect transition="in" filter="fade">
                                      <p:cBhvr>
                                        <p:cTn id="96" dur="1000"/>
                                        <p:tgtEl>
                                          <p:spTgt spid="23">
                                            <p:txEl>
                                              <p:pRg st="0" end="0"/>
                                            </p:txEl>
                                          </p:spTgt>
                                        </p:tgtEl>
                                      </p:cBhvr>
                                    </p:animEffect>
                                    <p:anim calcmode="lin" valueType="num">
                                      <p:cBhvr>
                                        <p:cTn id="97"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98"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71500" y="1511300"/>
            <a:ext cx="10668000" cy="3785652"/>
          </a:xfrm>
          <a:prstGeom prst="rect">
            <a:avLst/>
          </a:prstGeom>
        </p:spPr>
        <p:txBody>
          <a:bodyPr wrap="square">
            <a:spAutoFit/>
          </a:bodyPr>
          <a:lstStyle/>
          <a:p>
            <a:pPr marL="45720" indent="0">
              <a:buNone/>
            </a:pPr>
            <a:r>
              <a:rPr lang="it-IT" sz="2400" b="1" u="sng" dirty="0" smtClean="0">
                <a:solidFill>
                  <a:schemeClr val="accent1"/>
                </a:solidFill>
              </a:rPr>
              <a:t>Legge </a:t>
            </a:r>
            <a:r>
              <a:rPr lang="it-IT" sz="2400" b="1" u="sng" dirty="0">
                <a:solidFill>
                  <a:schemeClr val="accent1"/>
                </a:solidFill>
              </a:rPr>
              <a:t>provinciale 26 ottobre 2011, n.14 , Interventi a favore degli alunni </a:t>
            </a:r>
            <a:r>
              <a:rPr lang="it-IT" sz="2400" b="1" u="sng" dirty="0" smtClean="0">
                <a:solidFill>
                  <a:schemeClr val="accent1"/>
                </a:solidFill>
              </a:rPr>
              <a:t>DSA</a:t>
            </a:r>
          </a:p>
          <a:p>
            <a:pPr marL="45720" indent="0">
              <a:buNone/>
            </a:pPr>
            <a:endParaRPr lang="it-IT" sz="2400" b="1" u="sng" dirty="0"/>
          </a:p>
          <a:p>
            <a:pPr marL="457200" indent="-457200">
              <a:buFont typeface="Arial" panose="020B0604020202020204" pitchFamily="34" charset="0"/>
              <a:buChar char="•"/>
            </a:pPr>
            <a:r>
              <a:rPr lang="it-IT" sz="2400" dirty="0"/>
              <a:t>Vuole prevenire situazioni di difficoltà e consentire uno sviluppo armonico della personalità per gli alunni con dislessia, disortografia, </a:t>
            </a:r>
            <a:r>
              <a:rPr lang="it-IT" sz="2400" dirty="0" err="1"/>
              <a:t>discalculia</a:t>
            </a:r>
            <a:r>
              <a:rPr lang="it-IT" sz="2400" dirty="0"/>
              <a:t>, disgrafia</a:t>
            </a:r>
            <a:r>
              <a:rPr lang="it-IT" sz="2400" dirty="0" smtClean="0"/>
              <a:t>.</a:t>
            </a:r>
          </a:p>
          <a:p>
            <a:pPr marL="457200" indent="-457200">
              <a:buFont typeface="Arial" panose="020B0604020202020204" pitchFamily="34" charset="0"/>
              <a:buChar char="•"/>
            </a:pPr>
            <a:endParaRPr lang="it-IT" sz="2400" dirty="0"/>
          </a:p>
          <a:p>
            <a:pPr marL="457200" indent="-457200">
              <a:buFont typeface="Arial" panose="020B0604020202020204" pitchFamily="34" charset="0"/>
              <a:buChar char="•"/>
            </a:pPr>
            <a:r>
              <a:rPr lang="it-IT" sz="2400" dirty="0"/>
              <a:t>Rilevazione precoce – Piattaforma Giada per la progettazione di laboratori meta- fonologici e di invio ai servizi solo in caso di difficoltà. </a:t>
            </a:r>
            <a:endParaRPr lang="it-IT" sz="2400" dirty="0" smtClean="0"/>
          </a:p>
          <a:p>
            <a:pPr marL="457200" indent="-457200">
              <a:buFont typeface="Arial" panose="020B0604020202020204" pitchFamily="34" charset="0"/>
              <a:buChar char="•"/>
            </a:pPr>
            <a:endParaRPr lang="it-IT" sz="2400" dirty="0"/>
          </a:p>
          <a:p>
            <a:pPr marL="457200" indent="-457200">
              <a:buFont typeface="Arial" panose="020B0604020202020204" pitchFamily="34" charset="0"/>
              <a:buChar char="•"/>
            </a:pPr>
            <a:r>
              <a:rPr lang="it-IT" sz="2400" dirty="0" smtClean="0"/>
              <a:t>Sulla </a:t>
            </a:r>
            <a:r>
              <a:rPr lang="it-IT" sz="2400" dirty="0"/>
              <a:t>base della diagnosi e della relazione clinica </a:t>
            </a:r>
            <a:r>
              <a:rPr lang="it-IT" sz="2400" dirty="0" smtClean="0"/>
              <a:t>redatta da una neuropsichiatra o da una psicologa dell’età evolutiva si </a:t>
            </a:r>
            <a:r>
              <a:rPr lang="it-IT" sz="2400" dirty="0"/>
              <a:t>elabora un PEP </a:t>
            </a:r>
            <a:r>
              <a:rPr lang="it-IT" sz="2400" dirty="0" smtClean="0"/>
              <a:t> </a:t>
            </a:r>
            <a:endParaRPr lang="it-IT" sz="2400" dirty="0"/>
          </a:p>
        </p:txBody>
      </p:sp>
      <p:sp>
        <p:nvSpPr>
          <p:cNvPr id="3" name="Rettangolo 2"/>
          <p:cNvSpPr/>
          <p:nvPr/>
        </p:nvSpPr>
        <p:spPr>
          <a:xfrm>
            <a:off x="3340100" y="300335"/>
            <a:ext cx="6096000" cy="646331"/>
          </a:xfrm>
          <a:prstGeom prst="rect">
            <a:avLst/>
          </a:prstGeom>
        </p:spPr>
        <p:txBody>
          <a:bodyPr>
            <a:spAutoFit/>
          </a:bodyPr>
          <a:lstStyle/>
          <a:p>
            <a:pPr algn="ctr"/>
            <a:r>
              <a:rPr lang="it-IT" sz="1200" dirty="0">
                <a:solidFill>
                  <a:schemeClr val="accent1"/>
                </a:solidFill>
              </a:rPr>
              <a:t>PROVINCIA AUTONOMA DI TRENTO</a:t>
            </a:r>
            <a:br>
              <a:rPr lang="it-IT" sz="1200" dirty="0">
                <a:solidFill>
                  <a:schemeClr val="accent1"/>
                </a:solidFill>
              </a:rPr>
            </a:br>
            <a:r>
              <a:rPr lang="it-IT" sz="1200" dirty="0">
                <a:solidFill>
                  <a:schemeClr val="accent1"/>
                </a:solidFill>
              </a:rPr>
              <a:t>Servizio Istruzione- Settore coordinamento BES </a:t>
            </a:r>
            <a:br>
              <a:rPr lang="it-IT" sz="1200" dirty="0">
                <a:solidFill>
                  <a:schemeClr val="accent1"/>
                </a:solidFill>
              </a:rPr>
            </a:br>
            <a:endParaRPr lang="it-IT" sz="1200" dirty="0">
              <a:solidFill>
                <a:schemeClr val="accent1"/>
              </a:solidFill>
            </a:endParaRPr>
          </a:p>
        </p:txBody>
      </p:sp>
    </p:spTree>
    <p:extLst>
      <p:ext uri="{BB962C8B-B14F-4D97-AF65-F5344CB8AC3E}">
        <p14:creationId xmlns:p14="http://schemas.microsoft.com/office/powerpoint/2010/main" val="974673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4" end="4"/>
                                            </p:txEl>
                                          </p:spTgt>
                                        </p:tgtEl>
                                        <p:attrNameLst>
                                          <p:attrName>style.visibility</p:attrName>
                                        </p:attrNameLst>
                                      </p:cBhvr>
                                      <p:to>
                                        <p:strVal val="visible"/>
                                      </p:to>
                                    </p:set>
                                    <p:animEffect transition="in" filter="fade">
                                      <p:cBhvr>
                                        <p:cTn id="14" dur="1000"/>
                                        <p:tgtEl>
                                          <p:spTgt spid="2">
                                            <p:txEl>
                                              <p:pRg st="4" end="4"/>
                                            </p:txEl>
                                          </p:spTgt>
                                        </p:tgtEl>
                                      </p:cBhvr>
                                    </p:animEffect>
                                    <p:anim calcmode="lin" valueType="num">
                                      <p:cBhvr>
                                        <p:cTn id="1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Effect transition="in" filter="fade">
                                      <p:cBhvr>
                                        <p:cTn id="21" dur="1000"/>
                                        <p:tgtEl>
                                          <p:spTgt spid="2">
                                            <p:txEl>
                                              <p:pRg st="6" end="6"/>
                                            </p:txEl>
                                          </p:spTgt>
                                        </p:tgtEl>
                                      </p:cBhvr>
                                    </p:animEffect>
                                    <p:anim calcmode="lin" valueType="num">
                                      <p:cBhvr>
                                        <p:cTn id="22"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3000" y="-150254"/>
            <a:ext cx="9875520" cy="1356360"/>
          </a:xfrm>
        </p:spPr>
        <p:txBody>
          <a:bodyPr>
            <a:normAutofit/>
          </a:bodyPr>
          <a:lstStyle/>
          <a:p>
            <a:pPr algn="ctr"/>
            <a:r>
              <a:rPr lang="it-IT" sz="1200" dirty="0"/>
              <a:t>PROVINCIA AUTONOMA DI TRENTO</a:t>
            </a:r>
            <a:br>
              <a:rPr lang="it-IT" sz="1200" dirty="0"/>
            </a:br>
            <a:r>
              <a:rPr lang="it-IT" sz="1200" dirty="0" smtClean="0"/>
              <a:t>Servizio Istruzione - Settore </a:t>
            </a:r>
            <a:r>
              <a:rPr lang="it-IT" sz="1200" dirty="0"/>
              <a:t>di Coordinamento </a:t>
            </a:r>
            <a:r>
              <a:rPr lang="it-IT" sz="1200" dirty="0" smtClean="0"/>
              <a:t>BES</a:t>
            </a:r>
            <a:r>
              <a:rPr lang="it-IT" sz="1200" dirty="0"/>
              <a:t/>
            </a:r>
            <a:br>
              <a:rPr lang="it-IT" sz="1200" dirty="0"/>
            </a:br>
            <a:endParaRPr lang="it-IT" sz="1200" dirty="0"/>
          </a:p>
        </p:txBody>
      </p:sp>
      <p:sp>
        <p:nvSpPr>
          <p:cNvPr id="3" name="Segnaposto contenuto 2"/>
          <p:cNvSpPr>
            <a:spLocks noGrp="1"/>
          </p:cNvSpPr>
          <p:nvPr>
            <p:ph idx="1"/>
          </p:nvPr>
        </p:nvSpPr>
        <p:spPr>
          <a:xfrm>
            <a:off x="1145649" y="1452093"/>
            <a:ext cx="9872871" cy="4038600"/>
          </a:xfrm>
        </p:spPr>
        <p:txBody>
          <a:bodyPr>
            <a:normAutofit/>
          </a:bodyPr>
          <a:lstStyle/>
          <a:p>
            <a:endParaRPr lang="it-IT" dirty="0"/>
          </a:p>
          <a:p>
            <a:pPr marL="45720" indent="0">
              <a:buNone/>
            </a:pPr>
            <a:endParaRPr lang="it-IT" dirty="0" smtClean="0"/>
          </a:p>
          <a:p>
            <a:pPr marL="45720" indent="0">
              <a:buNone/>
            </a:pPr>
            <a:endParaRPr lang="it-IT" dirty="0"/>
          </a:p>
          <a:p>
            <a:endParaRPr lang="it-IT" dirty="0" smtClean="0"/>
          </a:p>
          <a:p>
            <a:endParaRPr lang="it-IT" dirty="0" smtClean="0"/>
          </a:p>
        </p:txBody>
      </p:sp>
      <p:graphicFrame>
        <p:nvGraphicFramePr>
          <p:cNvPr id="4" name="Tabella 3"/>
          <p:cNvGraphicFramePr>
            <a:graphicFrameLocks noGrp="1"/>
          </p:cNvGraphicFramePr>
          <p:nvPr>
            <p:extLst>
              <p:ext uri="{D42A27DB-BD31-4B8C-83A1-F6EECF244321}">
                <p14:modId xmlns:p14="http://schemas.microsoft.com/office/powerpoint/2010/main" val="2472491346"/>
              </p:ext>
            </p:extLst>
          </p:nvPr>
        </p:nvGraphicFramePr>
        <p:xfrm>
          <a:off x="1943806" y="806669"/>
          <a:ext cx="8127999" cy="5577840"/>
        </p:xfrm>
        <a:graphic>
          <a:graphicData uri="http://schemas.openxmlformats.org/drawingml/2006/table">
            <a:tbl>
              <a:tblPr firstRow="1" bandRow="1">
                <a:tableStyleId>{5C22544A-7EE6-4342-B048-85BDC9FD1C3A}</a:tableStyleId>
              </a:tblPr>
              <a:tblGrid>
                <a:gridCol w="2709333"/>
                <a:gridCol w="2709333"/>
                <a:gridCol w="2709333"/>
              </a:tblGrid>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STUDENTI CON DISABILITA’ CERTIFICATA </a:t>
                      </a:r>
                    </a:p>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 (Legge quadro 5 febbraio  1992,n.104)</a:t>
                      </a:r>
                    </a:p>
                    <a:p>
                      <a:pPr marL="0" marR="0" indent="0" algn="ctr" defTabSz="914400" rtl="0" eaLnBrk="1" fontAlgn="auto" latinLnBrk="0" hangingPunct="1">
                        <a:lnSpc>
                          <a:spcPct val="100000"/>
                        </a:lnSpc>
                        <a:spcBef>
                          <a:spcPts val="0"/>
                        </a:spcBef>
                        <a:spcAft>
                          <a:spcPts val="0"/>
                        </a:spcAft>
                        <a:buClrTx/>
                        <a:buSzTx/>
                        <a:buFontTx/>
                        <a:buNone/>
                        <a:tabLst/>
                        <a:defRPr/>
                      </a:pPr>
                      <a:r>
                        <a:rPr lang="it-IT" sz="1600" dirty="0" smtClean="0">
                          <a:solidFill>
                            <a:schemeClr val="tx1"/>
                          </a:solidFill>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it-IT" sz="1600" dirty="0" smtClean="0">
                          <a:solidFill>
                            <a:schemeClr val="tx1"/>
                          </a:solidFill>
                        </a:rPr>
                        <a:t>FASCIA A</a:t>
                      </a:r>
                      <a:endParaRPr lang="it-IT"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STUDENTI  CON DSA (Legge 170/2010)</a:t>
                      </a:r>
                    </a:p>
                    <a:p>
                      <a:pPr algn="ctr"/>
                      <a:endParaRPr lang="it-IT" sz="1600" dirty="0" smtClean="0">
                        <a:solidFill>
                          <a:schemeClr val="tx1"/>
                        </a:solidFill>
                      </a:endParaRPr>
                    </a:p>
                    <a:p>
                      <a:pPr algn="ctr"/>
                      <a:endParaRPr lang="it-IT" sz="1600" dirty="0" smtClean="0">
                        <a:solidFill>
                          <a:schemeClr val="tx1"/>
                        </a:solidFill>
                      </a:endParaRPr>
                    </a:p>
                    <a:p>
                      <a:pPr algn="ctr"/>
                      <a:r>
                        <a:rPr lang="it-IT" sz="1600" dirty="0" smtClean="0">
                          <a:solidFill>
                            <a:schemeClr val="tx1"/>
                          </a:solidFill>
                        </a:rPr>
                        <a:t>FASCIA B</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STUDENTI CON SVANTAGGIO </a:t>
                      </a:r>
                    </a:p>
                    <a:p>
                      <a:pPr marL="0" marR="0" indent="0" algn="ctr" defTabSz="914400" rtl="0" eaLnBrk="1" fontAlgn="auto" latinLnBrk="0" hangingPunct="1">
                        <a:lnSpc>
                          <a:spcPct val="100000"/>
                        </a:lnSpc>
                        <a:spcBef>
                          <a:spcPts val="0"/>
                        </a:spcBef>
                        <a:spcAft>
                          <a:spcPts val="0"/>
                        </a:spcAft>
                        <a:buClrTx/>
                        <a:buSzTx/>
                        <a:buFontTx/>
                        <a:buNone/>
                        <a:tabLst/>
                        <a:defRPr/>
                      </a:pPr>
                      <a:endParaRPr lang="it-IT" sz="14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it-IT" sz="14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it-IT" sz="1400" dirty="0" smtClean="0">
                          <a:solidFill>
                            <a:schemeClr val="tx1"/>
                          </a:solidFill>
                        </a:rPr>
                        <a:t>FASCIA C</a:t>
                      </a:r>
                      <a:endParaRPr lang="it-IT" dirty="0"/>
                    </a:p>
                  </a:txBody>
                  <a:tcPr/>
                </a:tc>
              </a:tr>
              <a:tr h="3681046">
                <a:tc>
                  <a:txBody>
                    <a:bodyPr/>
                    <a:lstStyle/>
                    <a:p>
                      <a:pPr marL="45720" indent="0" algn="ctr">
                        <a:buNone/>
                      </a:pPr>
                      <a:endParaRPr lang="it-IT" dirty="0" smtClean="0"/>
                    </a:p>
                    <a:p>
                      <a:pPr marL="45720" indent="0" algn="ctr">
                        <a:buNone/>
                      </a:pPr>
                      <a:r>
                        <a:rPr lang="it-IT" dirty="0" smtClean="0"/>
                        <a:t>DIAGNOSI FUNZIONALE</a:t>
                      </a:r>
                    </a:p>
                    <a:p>
                      <a:pPr marL="45720" indent="0" algn="ctr">
                        <a:buNone/>
                      </a:pPr>
                      <a:r>
                        <a:rPr lang="it-IT" dirty="0" smtClean="0"/>
                        <a:t>                   </a:t>
                      </a:r>
                    </a:p>
                    <a:p>
                      <a:pPr marL="45720" indent="0" algn="ctr">
                        <a:buNone/>
                      </a:pPr>
                      <a:r>
                        <a:rPr lang="it-IT" dirty="0" smtClean="0"/>
                        <a:t>OSSERVAZIONE COLLEGIALE</a:t>
                      </a:r>
                    </a:p>
                    <a:p>
                      <a:pPr marL="45720" indent="0" algn="ctr">
                        <a:buNone/>
                      </a:pPr>
                      <a:r>
                        <a:rPr lang="it-IT" dirty="0" smtClean="0"/>
                        <a:t>                </a:t>
                      </a:r>
                    </a:p>
                    <a:p>
                      <a:pPr marL="45720" indent="0" algn="ctr">
                        <a:buNone/>
                      </a:pPr>
                      <a:r>
                        <a:rPr lang="it-IT" dirty="0" smtClean="0"/>
                        <a:t>PROFILO DINAMICO FUNZIONALE</a:t>
                      </a:r>
                    </a:p>
                    <a:p>
                      <a:pPr marL="45720" indent="0" algn="ctr">
                        <a:buNone/>
                      </a:pPr>
                      <a:endParaRPr lang="it-IT" dirty="0" smtClean="0"/>
                    </a:p>
                    <a:p>
                      <a:pPr marL="45720" indent="0" algn="ctr">
                        <a:buNone/>
                      </a:pPr>
                      <a:endParaRPr lang="it-IT" dirty="0" smtClean="0"/>
                    </a:p>
                    <a:p>
                      <a:pPr marL="45720" indent="0" algn="ctr">
                        <a:buNone/>
                      </a:pPr>
                      <a:r>
                        <a:rPr lang="it-IT" dirty="0" smtClean="0"/>
                        <a:t>PIANO EDUCATIVO INDIVIDUALIZZATO CONDIVISO </a:t>
                      </a:r>
                      <a:endParaRPr lang="it-IT" dirty="0"/>
                    </a:p>
                  </a:txBody>
                  <a:tcPr/>
                </a:tc>
                <a:tc>
                  <a:txBody>
                    <a:bodyPr/>
                    <a:lstStyle/>
                    <a:p>
                      <a:pPr marL="45720" indent="0" algn="ctr">
                        <a:buNone/>
                      </a:pPr>
                      <a:endParaRPr lang="it-IT" dirty="0" smtClean="0"/>
                    </a:p>
                    <a:p>
                      <a:pPr marL="45720" indent="0" algn="ctr">
                        <a:buNone/>
                      </a:pPr>
                      <a:r>
                        <a:rPr lang="it-IT" dirty="0" smtClean="0"/>
                        <a:t>RILEVAZIONE PRECOCE</a:t>
                      </a:r>
                    </a:p>
                    <a:p>
                      <a:pPr marL="45720" indent="0" algn="ctr">
                        <a:buNone/>
                      </a:pPr>
                      <a:endParaRPr lang="it-IT" dirty="0" smtClean="0"/>
                    </a:p>
                    <a:p>
                      <a:pPr marL="45720" indent="0" algn="ctr">
                        <a:buNone/>
                      </a:pPr>
                      <a:r>
                        <a:rPr lang="it-IT" dirty="0" smtClean="0"/>
                        <a:t>SEGNALAZIONE ALLA FAMIGLIA</a:t>
                      </a:r>
                    </a:p>
                    <a:p>
                      <a:pPr marL="45720" indent="0" algn="ctr">
                        <a:buNone/>
                      </a:pPr>
                      <a:endParaRPr lang="it-IT" dirty="0" smtClean="0"/>
                    </a:p>
                    <a:p>
                      <a:pPr marL="45720" indent="0" algn="ctr">
                        <a:buNone/>
                      </a:pPr>
                      <a:r>
                        <a:rPr lang="it-IT" dirty="0" smtClean="0"/>
                        <a:t>INVIO AI SERVIZI</a:t>
                      </a:r>
                    </a:p>
                    <a:p>
                      <a:pPr marL="45720" indent="0" algn="ctr">
                        <a:buNone/>
                      </a:pPr>
                      <a:endParaRPr lang="it-IT" dirty="0" smtClean="0"/>
                    </a:p>
                    <a:p>
                      <a:pPr marL="45720" indent="0" algn="ctr">
                        <a:buNone/>
                      </a:pPr>
                      <a:r>
                        <a:rPr lang="it-IT" dirty="0" smtClean="0"/>
                        <a:t>CERTIFICAZIONE</a:t>
                      </a:r>
                    </a:p>
                    <a:p>
                      <a:pPr marL="45720" indent="0" algn="ctr">
                        <a:buNone/>
                      </a:pPr>
                      <a:endParaRPr lang="it-IT" dirty="0" smtClean="0"/>
                    </a:p>
                    <a:p>
                      <a:pPr marL="45720" indent="0" algn="ctr">
                        <a:buNone/>
                      </a:pPr>
                      <a:r>
                        <a:rPr lang="it-IT" dirty="0" smtClean="0"/>
                        <a:t>PIANO EDUCATIVO PERSONALIZZATO (strumenti compensativi e misure dispensative)</a:t>
                      </a:r>
                      <a:endParaRPr lang="it-IT"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CONSIGLIO DI CLASSE</a:t>
                      </a:r>
                    </a:p>
                    <a:p>
                      <a:pPr marL="0" marR="0" indent="0" algn="ctr" defTabSz="914400" rtl="0" eaLnBrk="1" fontAlgn="auto" latinLnBrk="0" hangingPunct="1">
                        <a:lnSpc>
                          <a:spcPct val="100000"/>
                        </a:lnSpc>
                        <a:spcBef>
                          <a:spcPts val="0"/>
                        </a:spcBef>
                        <a:spcAft>
                          <a:spcPts val="0"/>
                        </a:spcAft>
                        <a:buClrTx/>
                        <a:buSzTx/>
                        <a:buFontTx/>
                        <a:buNone/>
                        <a:tabLst/>
                        <a:defRPr/>
                      </a:pPr>
                      <a:endParaRPr lang="it-IT"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PARERE DEL NEUROPSICHIATRIA O DELLO PSICOLOGO D’ISTITUTO</a:t>
                      </a:r>
                    </a:p>
                    <a:p>
                      <a:pPr marL="0" marR="0" indent="0" algn="ctr" defTabSz="914400" rtl="0" eaLnBrk="1" fontAlgn="auto" latinLnBrk="0" hangingPunct="1">
                        <a:lnSpc>
                          <a:spcPct val="100000"/>
                        </a:lnSpc>
                        <a:spcBef>
                          <a:spcPts val="0"/>
                        </a:spcBef>
                        <a:spcAft>
                          <a:spcPts val="0"/>
                        </a:spcAft>
                        <a:buClrTx/>
                        <a:buSzTx/>
                        <a:buFontTx/>
                        <a:buNone/>
                        <a:tabLst/>
                        <a:defRPr/>
                      </a:pPr>
                      <a:endParaRPr lang="it-IT"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IN ACCORDO CON LA FAMIGLIA</a:t>
                      </a:r>
                    </a:p>
                    <a:p>
                      <a:pPr marL="0" marR="0" indent="0" algn="ctr" defTabSz="914400" rtl="0" eaLnBrk="1" fontAlgn="auto" latinLnBrk="0" hangingPunct="1">
                        <a:lnSpc>
                          <a:spcPct val="100000"/>
                        </a:lnSpc>
                        <a:spcBef>
                          <a:spcPts val="0"/>
                        </a:spcBef>
                        <a:spcAft>
                          <a:spcPts val="0"/>
                        </a:spcAft>
                        <a:buClrTx/>
                        <a:buSzTx/>
                        <a:buFontTx/>
                        <a:buNone/>
                        <a:tabLst/>
                        <a:defRPr/>
                      </a:pPr>
                      <a:endParaRPr lang="it-IT"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PIANO EDUCATIVO PERSONALIZZATO</a:t>
                      </a:r>
                      <a:endParaRPr lang="it-IT" dirty="0"/>
                    </a:p>
                  </a:txBody>
                  <a:tcPr/>
                </a:tc>
              </a:tr>
            </a:tbl>
          </a:graphicData>
        </a:graphic>
      </p:graphicFrame>
      <p:sp>
        <p:nvSpPr>
          <p:cNvPr id="6" name="Freccia in giù 5"/>
          <p:cNvSpPr/>
          <p:nvPr/>
        </p:nvSpPr>
        <p:spPr>
          <a:xfrm>
            <a:off x="3216964" y="3907660"/>
            <a:ext cx="203200" cy="241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in giù 6"/>
          <p:cNvSpPr/>
          <p:nvPr/>
        </p:nvSpPr>
        <p:spPr>
          <a:xfrm>
            <a:off x="3223844" y="4789801"/>
            <a:ext cx="203200" cy="241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in giù 8"/>
          <p:cNvSpPr/>
          <p:nvPr/>
        </p:nvSpPr>
        <p:spPr>
          <a:xfrm>
            <a:off x="3216964" y="3108832"/>
            <a:ext cx="203200" cy="241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reccia in giù 9"/>
          <p:cNvSpPr/>
          <p:nvPr/>
        </p:nvSpPr>
        <p:spPr>
          <a:xfrm>
            <a:off x="5944522" y="3069048"/>
            <a:ext cx="203200" cy="241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Freccia in giù 10"/>
          <p:cNvSpPr/>
          <p:nvPr/>
        </p:nvSpPr>
        <p:spPr>
          <a:xfrm>
            <a:off x="5998104" y="4432469"/>
            <a:ext cx="203200" cy="241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reccia in giù 11"/>
          <p:cNvSpPr/>
          <p:nvPr/>
        </p:nvSpPr>
        <p:spPr>
          <a:xfrm>
            <a:off x="8616701" y="3069048"/>
            <a:ext cx="203200" cy="241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Freccia in giù 12"/>
          <p:cNvSpPr/>
          <p:nvPr/>
        </p:nvSpPr>
        <p:spPr>
          <a:xfrm>
            <a:off x="8616701" y="5283737"/>
            <a:ext cx="203200" cy="241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Freccia in giù 13"/>
          <p:cNvSpPr/>
          <p:nvPr/>
        </p:nvSpPr>
        <p:spPr>
          <a:xfrm>
            <a:off x="5944522" y="3935889"/>
            <a:ext cx="203200" cy="241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Freccia in giù 14"/>
          <p:cNvSpPr/>
          <p:nvPr/>
        </p:nvSpPr>
        <p:spPr>
          <a:xfrm>
            <a:off x="5998104" y="5041929"/>
            <a:ext cx="203200" cy="241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Freccia in giù 15"/>
          <p:cNvSpPr/>
          <p:nvPr/>
        </p:nvSpPr>
        <p:spPr>
          <a:xfrm>
            <a:off x="8616701" y="4432469"/>
            <a:ext cx="203200" cy="241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9194739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90193" y="506569"/>
            <a:ext cx="9875520" cy="523741"/>
          </a:xfrm>
        </p:spPr>
        <p:txBody>
          <a:bodyPr>
            <a:normAutofit fontScale="90000"/>
          </a:bodyPr>
          <a:lstStyle/>
          <a:p>
            <a:pPr algn="ctr"/>
            <a:r>
              <a:rPr lang="it-IT" sz="1200" dirty="0"/>
              <a:t>PROVINCIA AUTONOMA DI TRENTO</a:t>
            </a:r>
            <a:br>
              <a:rPr lang="it-IT" sz="1200" dirty="0"/>
            </a:br>
            <a:r>
              <a:rPr lang="it-IT" sz="1200" dirty="0" smtClean="0"/>
              <a:t>Servizio Istruzione - Settore </a:t>
            </a:r>
            <a:r>
              <a:rPr lang="it-IT" sz="1200" dirty="0"/>
              <a:t>di Coordinamento </a:t>
            </a:r>
            <a:r>
              <a:rPr lang="it-IT" sz="1200" dirty="0" smtClean="0"/>
              <a:t>BES</a:t>
            </a:r>
            <a:r>
              <a:rPr lang="it-IT" sz="1200" dirty="0"/>
              <a:t/>
            </a:r>
            <a:br>
              <a:rPr lang="it-IT" sz="1200" dirty="0"/>
            </a:br>
            <a:endParaRPr lang="it-IT" sz="1200" dirty="0"/>
          </a:p>
        </p:txBody>
      </p:sp>
      <p:sp>
        <p:nvSpPr>
          <p:cNvPr id="3" name="Segnaposto contenuto 2"/>
          <p:cNvSpPr>
            <a:spLocks noGrp="1"/>
          </p:cNvSpPr>
          <p:nvPr>
            <p:ph idx="1"/>
          </p:nvPr>
        </p:nvSpPr>
        <p:spPr>
          <a:xfrm>
            <a:off x="1183944" y="1849176"/>
            <a:ext cx="9872871" cy="4038600"/>
          </a:xfrm>
        </p:spPr>
        <p:txBody>
          <a:bodyPr>
            <a:normAutofit/>
          </a:bodyPr>
          <a:lstStyle/>
          <a:p>
            <a:r>
              <a:rPr lang="it-IT" dirty="0" smtClean="0"/>
              <a:t>LINEE GUIDA SUI BES 2012</a:t>
            </a:r>
          </a:p>
          <a:p>
            <a:endParaRPr lang="it-IT" dirty="0"/>
          </a:p>
          <a:p>
            <a:endParaRPr lang="it-IT" dirty="0" smtClean="0"/>
          </a:p>
          <a:p>
            <a:endParaRPr lang="it-IT" dirty="0" smtClean="0"/>
          </a:p>
          <a:p>
            <a:endParaRPr lang="it-IT" dirty="0"/>
          </a:p>
          <a:p>
            <a:r>
              <a:rPr lang="it-IT" dirty="0" smtClean="0"/>
              <a:t>INDICAZONI OPERATIVE SUI DSA 2013 </a:t>
            </a:r>
          </a:p>
          <a:p>
            <a:endParaRPr lang="it-IT" dirty="0" smtClean="0"/>
          </a:p>
          <a:p>
            <a:endParaRPr lang="it-IT" dirty="0"/>
          </a:p>
          <a:p>
            <a:endParaRPr lang="it-IT" dirty="0" smtClean="0"/>
          </a:p>
        </p:txBody>
      </p:sp>
      <p:sp>
        <p:nvSpPr>
          <p:cNvPr id="4" name="Rectangle 2"/>
          <p:cNvSpPr>
            <a:spLocks noChangeArrowheads="1"/>
          </p:cNvSpPr>
          <p:nvPr/>
        </p:nvSpPr>
        <p:spPr bwMode="auto">
          <a:xfrm>
            <a:off x="8434316" y="1296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l="36609" t="23994" r="34247" b="23994"/>
          <a:stretch>
            <a:fillRect/>
          </a:stretch>
        </p:blipFill>
        <p:spPr bwMode="auto">
          <a:xfrm>
            <a:off x="6649918" y="1296538"/>
            <a:ext cx="1644650" cy="2347913"/>
          </a:xfrm>
          <a:prstGeom prst="rect">
            <a:avLst/>
          </a:prstGeom>
          <a:noFill/>
          <a:extLst>
            <a:ext uri="{909E8E84-426E-40DD-AFC4-6F175D3DCCD1}">
              <a14:hiddenFill xmlns:a14="http://schemas.microsoft.com/office/drawing/2010/main">
                <a:solidFill>
                  <a:srgbClr val="BBE0E3"/>
                </a:solidFill>
              </a14:hiddenFill>
            </a:ext>
          </a:extLst>
        </p:spPr>
      </p:pic>
      <p:pic>
        <p:nvPicPr>
          <p:cNvPr id="2051" name="Picture 3" descr="DSA- Copertina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9918" y="4113517"/>
            <a:ext cx="1641379" cy="2326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1528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animEffect transition="in" filter="fade">
                                      <p:cBhvr>
                                        <p:cTn id="7" dur="1000"/>
                                        <p:tgtEl>
                                          <p:spTgt spid="2049"/>
                                        </p:tgtEl>
                                      </p:cBhvr>
                                    </p:animEffect>
                                    <p:anim calcmode="lin" valueType="num">
                                      <p:cBhvr>
                                        <p:cTn id="8" dur="1000" fill="hold"/>
                                        <p:tgtEl>
                                          <p:spTgt spid="2049"/>
                                        </p:tgtEl>
                                        <p:attrNameLst>
                                          <p:attrName>ppt_x</p:attrName>
                                        </p:attrNameLst>
                                      </p:cBhvr>
                                      <p:tavLst>
                                        <p:tav tm="0">
                                          <p:val>
                                            <p:strVal val="#ppt_x"/>
                                          </p:val>
                                        </p:tav>
                                        <p:tav tm="100000">
                                          <p:val>
                                            <p:strVal val="#ppt_x"/>
                                          </p:val>
                                        </p:tav>
                                      </p:tavLst>
                                    </p:anim>
                                    <p:anim calcmode="lin" valueType="num">
                                      <p:cBhvr>
                                        <p:cTn id="9" dur="1000" fill="hold"/>
                                        <p:tgtEl>
                                          <p:spTgt spid="204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051"/>
                                        </p:tgtEl>
                                        <p:attrNameLst>
                                          <p:attrName>style.visibility</p:attrName>
                                        </p:attrNameLst>
                                      </p:cBhvr>
                                      <p:to>
                                        <p:strVal val="visible"/>
                                      </p:to>
                                    </p:set>
                                    <p:animEffect transition="in" filter="fade">
                                      <p:cBhvr>
                                        <p:cTn id="14" dur="1000"/>
                                        <p:tgtEl>
                                          <p:spTgt spid="2051"/>
                                        </p:tgtEl>
                                      </p:cBhvr>
                                    </p:animEffect>
                                    <p:anim calcmode="lin" valueType="num">
                                      <p:cBhvr>
                                        <p:cTn id="15" dur="1000" fill="hold"/>
                                        <p:tgtEl>
                                          <p:spTgt spid="2051"/>
                                        </p:tgtEl>
                                        <p:attrNameLst>
                                          <p:attrName>ppt_x</p:attrName>
                                        </p:attrNameLst>
                                      </p:cBhvr>
                                      <p:tavLst>
                                        <p:tav tm="0">
                                          <p:val>
                                            <p:strVal val="#ppt_x"/>
                                          </p:val>
                                        </p:tav>
                                        <p:tav tm="100000">
                                          <p:val>
                                            <p:strVal val="#ppt_x"/>
                                          </p:val>
                                        </p:tav>
                                      </p:tavLst>
                                    </p:anim>
                                    <p:anim calcmode="lin" valueType="num">
                                      <p:cBhvr>
                                        <p:cTn id="16" dur="1000" fill="hold"/>
                                        <p:tgtEl>
                                          <p:spTgt spid="20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905196235"/>
              </p:ext>
            </p:extLst>
          </p:nvPr>
        </p:nvGraphicFramePr>
        <p:xfrm>
          <a:off x="955343" y="1265699"/>
          <a:ext cx="9662615" cy="3246606"/>
        </p:xfrm>
        <a:graphic>
          <a:graphicData uri="http://schemas.openxmlformats.org/drawingml/2006/table">
            <a:tbl>
              <a:tblPr firstRow="1" bandRow="1">
                <a:tableStyleId>{5C22544A-7EE6-4342-B048-85BDC9FD1C3A}</a:tableStyleId>
              </a:tblPr>
              <a:tblGrid>
                <a:gridCol w="2089947"/>
                <a:gridCol w="2470951"/>
                <a:gridCol w="5101717"/>
              </a:tblGrid>
              <a:tr h="338905">
                <a:tc>
                  <a:txBody>
                    <a:bodyPr/>
                    <a:lstStyle/>
                    <a:p>
                      <a:r>
                        <a:rPr lang="it-IT" dirty="0" smtClean="0"/>
                        <a:t>Rilevazione</a:t>
                      </a:r>
                      <a:endParaRPr lang="it-IT" dirty="0"/>
                    </a:p>
                  </a:txBody>
                  <a:tcPr/>
                </a:tc>
                <a:tc>
                  <a:txBody>
                    <a:bodyPr/>
                    <a:lstStyle/>
                    <a:p>
                      <a:r>
                        <a:rPr lang="it-IT" dirty="0" smtClean="0"/>
                        <a:t>Quando</a:t>
                      </a:r>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Che cosa si indaga</a:t>
                      </a:r>
                    </a:p>
                  </a:txBody>
                  <a:tcPr/>
                </a:tc>
              </a:tr>
              <a:tr h="16921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Classe prima</a:t>
                      </a:r>
                    </a:p>
                    <a:p>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Seconda decade di gennaio</a:t>
                      </a:r>
                    </a:p>
                    <a:p>
                      <a:pPr marL="0" marR="0" indent="0" algn="l" defTabSz="914400" rtl="0" eaLnBrk="1" fontAlgn="auto" latinLnBrk="0" hangingPunct="1">
                        <a:lnSpc>
                          <a:spcPct val="100000"/>
                        </a:lnSpc>
                        <a:spcBef>
                          <a:spcPts val="0"/>
                        </a:spcBef>
                        <a:spcAft>
                          <a:spcPts val="0"/>
                        </a:spcAft>
                        <a:buClrTx/>
                        <a:buSzTx/>
                        <a:buFontTx/>
                        <a:buNone/>
                        <a:tabLst/>
                        <a:defRPr/>
                      </a:pPr>
                      <a:endParaRPr lang="it-IT"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it-IT"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Fine anno scolastic0</a:t>
                      </a:r>
                    </a:p>
                  </a:txBody>
                  <a:tcPr/>
                </a:tc>
                <a:tc>
                  <a:txBody>
                    <a:bodyPr/>
                    <a:lstStyle/>
                    <a:p>
                      <a:r>
                        <a:rPr lang="it-IT" dirty="0" smtClean="0"/>
                        <a:t>Difficoltà associazione grafema – fonema</a:t>
                      </a:r>
                    </a:p>
                    <a:p>
                      <a:r>
                        <a:rPr lang="it-IT" dirty="0" smtClean="0"/>
                        <a:t>Mancato raggiungimento del controllo sillabico (consonante – vocale) in lettura e scrittura</a:t>
                      </a:r>
                    </a:p>
                    <a:p>
                      <a:r>
                        <a:rPr lang="it-IT" dirty="0" smtClean="0"/>
                        <a:t>Lentezza nella scrittura</a:t>
                      </a:r>
                    </a:p>
                    <a:p>
                      <a:r>
                        <a:rPr lang="it-IT" dirty="0" smtClean="0"/>
                        <a:t>Riproduzione delle lettere in stampato maiuscolo</a:t>
                      </a:r>
                      <a:endParaRPr lang="it-IT" dirty="0"/>
                    </a:p>
                  </a:txBody>
                  <a:tcPr/>
                </a:tc>
              </a:tr>
              <a:tr h="10970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Classe seconda</a:t>
                      </a:r>
                    </a:p>
                    <a:p>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Novembre</a:t>
                      </a:r>
                      <a:endParaRPr lang="it-IT"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it-IT"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Fine anno</a:t>
                      </a:r>
                    </a:p>
                    <a:p>
                      <a:endParaRPr lang="it-IT" dirty="0"/>
                    </a:p>
                  </a:txBody>
                  <a:tcPr/>
                </a:tc>
                <a:tc>
                  <a:txBody>
                    <a:bodyPr/>
                    <a:lstStyle/>
                    <a:p>
                      <a:r>
                        <a:rPr lang="it-IT" dirty="0" smtClean="0"/>
                        <a:t>Capacità di scrivere correttamente e di leggere un testo comprendendone i contenuti</a:t>
                      </a:r>
                      <a:endParaRPr lang="it-IT" dirty="0"/>
                    </a:p>
                  </a:txBody>
                  <a:tcPr/>
                </a:tc>
              </a:tr>
            </a:tbl>
          </a:graphicData>
        </a:graphic>
      </p:graphicFrame>
      <p:sp>
        <p:nvSpPr>
          <p:cNvPr id="3" name="Freccia in giù 2"/>
          <p:cNvSpPr/>
          <p:nvPr/>
        </p:nvSpPr>
        <p:spPr>
          <a:xfrm>
            <a:off x="5172501" y="4557510"/>
            <a:ext cx="818866" cy="873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CasellaDiTesto 3"/>
          <p:cNvSpPr txBox="1"/>
          <p:nvPr/>
        </p:nvSpPr>
        <p:spPr>
          <a:xfrm>
            <a:off x="1473957" y="5430966"/>
            <a:ext cx="7206019" cy="369332"/>
          </a:xfrm>
          <a:prstGeom prst="rect">
            <a:avLst/>
          </a:prstGeom>
          <a:noFill/>
        </p:spPr>
        <p:txBody>
          <a:bodyPr wrap="square" rtlCol="0">
            <a:spAutoFit/>
          </a:bodyPr>
          <a:lstStyle/>
          <a:p>
            <a:r>
              <a:rPr lang="it-IT" dirty="0" smtClean="0"/>
              <a:t>IN CASO DI DIFFICOLTA’ : </a:t>
            </a:r>
            <a:r>
              <a:rPr lang="it-IT" b="1" u="sng" dirty="0" smtClean="0">
                <a:solidFill>
                  <a:schemeClr val="accent1"/>
                </a:solidFill>
              </a:rPr>
              <a:t>INTERVENTO DIDATTICO INTENSIVO</a:t>
            </a:r>
            <a:endParaRPr lang="it-IT" b="1" u="sng" dirty="0">
              <a:solidFill>
                <a:schemeClr val="accent1"/>
              </a:solidFill>
            </a:endParaRPr>
          </a:p>
        </p:txBody>
      </p:sp>
      <p:sp>
        <p:nvSpPr>
          <p:cNvPr id="5" name="CasellaDiTesto 4"/>
          <p:cNvSpPr txBox="1"/>
          <p:nvPr/>
        </p:nvSpPr>
        <p:spPr>
          <a:xfrm>
            <a:off x="3193576" y="859809"/>
            <a:ext cx="5312288" cy="369332"/>
          </a:xfrm>
          <a:prstGeom prst="rect">
            <a:avLst/>
          </a:prstGeom>
          <a:noFill/>
        </p:spPr>
        <p:txBody>
          <a:bodyPr wrap="none" rtlCol="0">
            <a:spAutoFit/>
          </a:bodyPr>
          <a:lstStyle/>
          <a:p>
            <a:r>
              <a:rPr lang="it-IT" dirty="0" smtClean="0"/>
              <a:t>Rilevazione e intervento precoce nella Scuola Primaria</a:t>
            </a:r>
            <a:endParaRPr lang="it-IT" dirty="0"/>
          </a:p>
        </p:txBody>
      </p:sp>
      <p:sp>
        <p:nvSpPr>
          <p:cNvPr id="7" name="Rettangolo 6"/>
          <p:cNvSpPr/>
          <p:nvPr/>
        </p:nvSpPr>
        <p:spPr>
          <a:xfrm>
            <a:off x="3193576" y="305811"/>
            <a:ext cx="6096000" cy="553998"/>
          </a:xfrm>
          <a:prstGeom prst="rect">
            <a:avLst/>
          </a:prstGeom>
        </p:spPr>
        <p:txBody>
          <a:bodyPr>
            <a:spAutoFit/>
          </a:bodyPr>
          <a:lstStyle/>
          <a:p>
            <a:pPr algn="ctr"/>
            <a:r>
              <a:rPr lang="it-IT" sz="1000" dirty="0">
                <a:solidFill>
                  <a:schemeClr val="accent1"/>
                </a:solidFill>
              </a:rPr>
              <a:t>PROVINCIA AUTONOMA DI TRENTO</a:t>
            </a:r>
            <a:br>
              <a:rPr lang="it-IT" sz="1000" dirty="0">
                <a:solidFill>
                  <a:schemeClr val="accent1"/>
                </a:solidFill>
              </a:rPr>
            </a:br>
            <a:r>
              <a:rPr lang="it-IT" sz="1000" dirty="0">
                <a:solidFill>
                  <a:schemeClr val="accent1"/>
                </a:solidFill>
              </a:rPr>
              <a:t>Servizio Istruzione - Settore di Coordinamento BES</a:t>
            </a:r>
            <a:r>
              <a:rPr lang="it-IT" sz="1000" dirty="0"/>
              <a:t/>
            </a:r>
            <a:br>
              <a:rPr lang="it-IT" sz="1000" dirty="0"/>
            </a:br>
            <a:endParaRPr lang="it-IT" sz="1000" dirty="0"/>
          </a:p>
        </p:txBody>
      </p:sp>
      <p:sp>
        <p:nvSpPr>
          <p:cNvPr id="8" name="CasellaDiTesto 7"/>
          <p:cNvSpPr txBox="1"/>
          <p:nvPr/>
        </p:nvSpPr>
        <p:spPr>
          <a:xfrm>
            <a:off x="1423872" y="6118912"/>
            <a:ext cx="8402515" cy="369332"/>
          </a:xfrm>
          <a:prstGeom prst="rect">
            <a:avLst/>
          </a:prstGeom>
          <a:noFill/>
        </p:spPr>
        <p:txBody>
          <a:bodyPr wrap="square" rtlCol="0">
            <a:spAutoFit/>
          </a:bodyPr>
          <a:lstStyle/>
          <a:p>
            <a:r>
              <a:rPr lang="it-IT" dirty="0" smtClean="0"/>
              <a:t>INVIO AI SERVIZI </a:t>
            </a:r>
            <a:r>
              <a:rPr lang="it-IT" b="1" dirty="0" smtClean="0"/>
              <a:t>SOLO</a:t>
            </a:r>
            <a:r>
              <a:rPr lang="it-IT" dirty="0" smtClean="0"/>
              <a:t> IN CASO DI DIFFICOLTA’ PERSISTENTI ( MODULO DI INVIO) </a:t>
            </a:r>
            <a:endParaRPr lang="it-IT" dirty="0"/>
          </a:p>
        </p:txBody>
      </p:sp>
      <p:cxnSp>
        <p:nvCxnSpPr>
          <p:cNvPr id="10" name="Connettore 2 9"/>
          <p:cNvCxnSpPr/>
          <p:nvPr/>
        </p:nvCxnSpPr>
        <p:spPr>
          <a:xfrm>
            <a:off x="5581934" y="5800298"/>
            <a:ext cx="0" cy="3194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2854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8" grpId="0"/>
    </p:bldLst>
  </p:timing>
</p:sld>
</file>

<file path=ppt/theme/theme1.xml><?xml version="1.0" encoding="utf-8"?>
<a:theme xmlns:a="http://schemas.openxmlformats.org/drawingml/2006/main" name="Base">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
  <TotalTime>1190</TotalTime>
  <Words>1209</Words>
  <Application>Microsoft Office PowerPoint</Application>
  <PresentationFormat>Widescreen</PresentationFormat>
  <Paragraphs>274</Paragraphs>
  <Slides>17</Slides>
  <Notes>0</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1</vt:i4>
      </vt:variant>
      <vt:variant>
        <vt:lpstr>Titoli diapositive</vt:lpstr>
      </vt:variant>
      <vt:variant>
        <vt:i4>17</vt:i4>
      </vt:variant>
    </vt:vector>
  </HeadingPairs>
  <TitlesOfParts>
    <vt:vector size="25" baseType="lpstr">
      <vt:lpstr>Arial</vt:lpstr>
      <vt:lpstr>Corbel</vt:lpstr>
      <vt:lpstr>DejaVu Sans</vt:lpstr>
      <vt:lpstr>Liberation Serif</vt:lpstr>
      <vt:lpstr>Lohit Hindi</vt:lpstr>
      <vt:lpstr>WenQuanYi Micro Hei</vt:lpstr>
      <vt:lpstr>Base</vt:lpstr>
      <vt:lpstr>Picture</vt:lpstr>
      <vt:lpstr>Presentazione standard di PowerPoint</vt:lpstr>
      <vt:lpstr>  PROVINCIA AUTONOMA DI TRENTO Servizio Istruzione- Settore coordinamento BES   Che cos’è una SCUOLA INCLUSIVA?</vt:lpstr>
      <vt:lpstr>PROVINCIA AUTONOMA DI TRENTO Servizio Istruzione- Settore coordinamento BES   </vt:lpstr>
      <vt:lpstr>Presentazione standard di PowerPoint</vt:lpstr>
      <vt:lpstr>Presentazione standard di PowerPoint</vt:lpstr>
      <vt:lpstr>Presentazione standard di PowerPoint</vt:lpstr>
      <vt:lpstr>PROVINCIA AUTONOMA DI TRENTO Servizio Istruzione - Settore di Coordinamento BES </vt:lpstr>
      <vt:lpstr>PROVINCIA AUTONOMA DI TRENTO Servizio Istruzione - Settore di Coordinamento BES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Roberta Santuliana</dc:creator>
  <cp:lastModifiedBy>Roberta Santuliana</cp:lastModifiedBy>
  <cp:revision>118</cp:revision>
  <dcterms:created xsi:type="dcterms:W3CDTF">2013-11-27T22:06:13Z</dcterms:created>
  <dcterms:modified xsi:type="dcterms:W3CDTF">2013-12-04T16:44:26Z</dcterms:modified>
</cp:coreProperties>
</file>