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unione europea"/>
          <p:cNvPicPr>
            <a:picLocks noChangeAspect="1" noChangeArrowheads="1"/>
          </p:cNvPicPr>
          <p:nvPr/>
        </p:nvPicPr>
        <p:blipFill>
          <a:blip r:embed="rId2" cstate="print"/>
          <a:srcRect l="12772" r="105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533400" y="685800"/>
            <a:ext cx="8077199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UNIONE EUROPEA: com’è nata?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8600" y="2057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Sentiamo tante volte parlare di UNIONE EUROPEA, ma per il poco accordo che vediamo tra gli Stati europei non ci sembra che ci sia molta “unione”.</a:t>
            </a:r>
          </a:p>
          <a:p>
            <a:endParaRPr lang="it-I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Sarebbe bello che l’Europa fosse più unita, come quando è nata.</a:t>
            </a:r>
          </a:p>
          <a:p>
            <a:endParaRPr lang="it-IT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4000" b="1" dirty="0" err="1" smtClean="0"/>
              <a:t>Ma…come</a:t>
            </a:r>
            <a:r>
              <a:rPr lang="it-IT" sz="4000" b="1" dirty="0" smtClean="0"/>
              <a:t> è nata?</a:t>
            </a:r>
            <a:endParaRPr lang="it-IT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90516_123300.jpg"/>
          <p:cNvPicPr>
            <a:picLocks noChangeAspect="1"/>
          </p:cNvPicPr>
          <p:nvPr/>
        </p:nvPicPr>
        <p:blipFill>
          <a:blip r:embed="rId2" cstate="print"/>
          <a:srcRect l="9167" t="41111" r="11667"/>
          <a:stretch>
            <a:fillRect/>
          </a:stretch>
        </p:blipFill>
        <p:spPr>
          <a:xfrm>
            <a:off x="129397" y="838200"/>
            <a:ext cx="9014603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400" y="533400"/>
            <a:ext cx="8991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0000FF"/>
                </a:solidFill>
              </a:rPr>
              <a:t>L’UNIONE EUROPEA OGGI: I NOSTRI PENSIERI</a:t>
            </a:r>
          </a:p>
          <a:p>
            <a:endParaRPr lang="it-IT" sz="2400" dirty="0" smtClean="0"/>
          </a:p>
          <a:p>
            <a:pPr lvl="0">
              <a:buFont typeface="Wingdings" pitchFamily="2" charset="2"/>
              <a:buChar char="ü"/>
            </a:pPr>
            <a:r>
              <a:rPr lang="it-IT" sz="2400" dirty="0" smtClean="0"/>
              <a:t>Oggi il terreno della collaborazione, del dialogo, del confronto si sta indurendo in Europa e anche nel resto del mondo: è meno fertile, più arido.</a:t>
            </a:r>
          </a:p>
          <a:p>
            <a:pPr lvl="0"/>
            <a:endParaRPr lang="it-IT" sz="2400" dirty="0" smtClean="0"/>
          </a:p>
          <a:p>
            <a:pPr lvl="0">
              <a:buFont typeface="Wingdings" pitchFamily="2" charset="2"/>
              <a:buChar char="ü"/>
            </a:pPr>
            <a:r>
              <a:rPr lang="it-IT" sz="2400" dirty="0" smtClean="0"/>
              <a:t>I VALORI che avevano portato alla formazione dell’Unione Europea non sono più sentiti e rispettati.</a:t>
            </a:r>
          </a:p>
          <a:p>
            <a:pPr lvl="0"/>
            <a:endParaRPr lang="it-IT" sz="2400" dirty="0" smtClean="0"/>
          </a:p>
          <a:p>
            <a:pPr lvl="0">
              <a:buFont typeface="Wingdings" pitchFamily="2" charset="2"/>
              <a:buChar char="ü"/>
            </a:pPr>
            <a:r>
              <a:rPr lang="it-IT" sz="2400" dirty="0" smtClean="0"/>
              <a:t>Tutti gli Stati vogliono comandare e l’Unione si sta </a:t>
            </a:r>
            <a:r>
              <a:rPr lang="it-IT" sz="2400" dirty="0" err="1" smtClean="0"/>
              <a:t>sfilacciando…</a:t>
            </a:r>
            <a:endParaRPr lang="it-IT" sz="2400" dirty="0" smtClean="0"/>
          </a:p>
          <a:p>
            <a:pPr lvl="0"/>
            <a:endParaRPr lang="it-IT" sz="2400" dirty="0" smtClean="0"/>
          </a:p>
          <a:p>
            <a:pPr lvl="0">
              <a:buFont typeface="Wingdings" pitchFamily="2" charset="2"/>
              <a:buChar char="ü"/>
            </a:pPr>
            <a:r>
              <a:rPr lang="it-IT" sz="2400" dirty="0" smtClean="0"/>
              <a:t>I Padri fondatori avevano vissuto tutte le esperienze per capire l’importanza di quei valori e, quindi, li sentivano in modo molto forte.</a:t>
            </a:r>
          </a:p>
          <a:p>
            <a:pPr lvl="0"/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5800" y="990600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it-IT" sz="2400" dirty="0" smtClean="0"/>
              <a:t>Le persone di adesso hanno goduto del benessere e della pace che l’Unione Europea ha permesso loro per un lungo periodo, ma non hanno vissuto le stesse esperienze dei Padri fondatori per capire l’importanza dei valori su cui l’Unione è stata fondata.</a:t>
            </a:r>
          </a:p>
          <a:p>
            <a:pPr lvl="0">
              <a:buFont typeface="Wingdings" pitchFamily="2" charset="2"/>
              <a:buChar char="ü"/>
            </a:pPr>
            <a:endParaRPr lang="it-IT" sz="2400" dirty="0" smtClean="0"/>
          </a:p>
          <a:p>
            <a:pPr lvl="0">
              <a:buFont typeface="Wingdings" pitchFamily="2" charset="2"/>
              <a:buChar char="ü"/>
            </a:pPr>
            <a:r>
              <a:rPr lang="it-IT" sz="2400" dirty="0" smtClean="0"/>
              <a:t>Forse i padri fondatori e i motivi che hanno portato l’Europa alla pace e al benessere stanno scomparendo dalle menti e dalla conoscenza della gente.</a:t>
            </a:r>
          </a:p>
          <a:p>
            <a:pPr lvl="0">
              <a:buFont typeface="Wingdings" pitchFamily="2" charset="2"/>
              <a:buChar char="ü"/>
            </a:pPr>
            <a:endParaRPr lang="it-IT" sz="2400" dirty="0" smtClean="0"/>
          </a:p>
          <a:p>
            <a:pPr lvl="0">
              <a:buFont typeface="Wingdings" pitchFamily="2" charset="2"/>
              <a:buChar char="ü"/>
            </a:pPr>
            <a:r>
              <a:rPr lang="it-IT" sz="2400" dirty="0" smtClean="0"/>
              <a:t>Speriamo che noi ragazzi di oggi riusciamo a migliorare e ad amare il destino dell’Europa di domani, facendo tutto quello che ci è possibile per mantenerla unita.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4400" y="1066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Speriamo che il nostro resoconto vi sia </a:t>
            </a:r>
            <a:r>
              <a:rPr lang="it-IT" sz="3200" dirty="0" err="1" smtClean="0"/>
              <a:t>piaciuto…</a:t>
            </a:r>
            <a:r>
              <a:rPr lang="it-IT" sz="3200" dirty="0" smtClean="0"/>
              <a:t>..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71600" y="3962400"/>
            <a:ext cx="6416372" cy="1754326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7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Grazie per la vostra</a:t>
            </a:r>
          </a:p>
          <a:p>
            <a:pPr algn="ctr"/>
            <a:r>
              <a:rPr lang="it-IT" sz="7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it-IT" sz="7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ttenzione!!</a:t>
            </a:r>
            <a:endParaRPr lang="it-IT" sz="72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unione europea"/>
          <p:cNvPicPr>
            <a:picLocks noChangeAspect="1" noChangeArrowheads="1"/>
          </p:cNvPicPr>
          <p:nvPr/>
        </p:nvPicPr>
        <p:blipFill>
          <a:blip r:embed="rId2" cstate="print"/>
          <a:srcRect l="13069" r="85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533400" y="152400"/>
            <a:ext cx="800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Per scoprirlo, noi alunni della Scuola Primaria di S. Martino di </a:t>
            </a: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</a:rPr>
              <a:t>Castrozza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 siamo andati a Pieve Tesino, dove è nato uno dei “Padri fondatori dell’Unione Europea”: </a:t>
            </a:r>
          </a:p>
          <a:p>
            <a:endParaRPr lang="it-IT" sz="32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4000" b="1" dirty="0" smtClean="0"/>
              <a:t>Alcide </a:t>
            </a:r>
            <a:r>
              <a:rPr lang="it-IT" sz="4000" b="1" dirty="0" err="1" smtClean="0"/>
              <a:t>Degasperi</a:t>
            </a:r>
            <a:r>
              <a:rPr lang="it-IT" sz="4000" b="1" dirty="0" smtClean="0"/>
              <a:t>.</a:t>
            </a:r>
          </a:p>
          <a:p>
            <a:endParaRPr lang="it-IT" sz="3200" b="1" dirty="0" smtClean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Qui, al “Museo Casa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Degasperi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”, abbiamo seguito un laboratorio proprio interessante. Abbiamo scoperto molte cose e adesso lo sappiamo. Se volete saperlo anche voi, 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</a:rPr>
              <a:t>continuate a leggere!!!</a:t>
            </a:r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unione europea"/>
          <p:cNvPicPr>
            <a:picLocks noChangeAspect="1" noChangeArrowheads="1"/>
          </p:cNvPicPr>
          <p:nvPr/>
        </p:nvPicPr>
        <p:blipFill>
          <a:blip r:embed="rId2" cstate="print"/>
          <a:srcRect l="5926" r="2222"/>
          <a:stretch>
            <a:fillRect/>
          </a:stretch>
        </p:blipFill>
        <p:spPr bwMode="auto">
          <a:xfrm>
            <a:off x="304800" y="0"/>
            <a:ext cx="4724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5181600" y="1219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Abbiamo realizzato un bel cartellone in cui abbiamo scritto le informazioni principali.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5800" y="609600"/>
            <a:ext cx="777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Dopo le due sanguinose guerre mondiali del secolo scorso, tra gli Stati europei nascono nuove idee per vivere con pace e benessere, senza più conflitti.</a:t>
            </a:r>
          </a:p>
          <a:p>
            <a:r>
              <a:rPr lang="it-IT" sz="3200" dirty="0" smtClean="0"/>
              <a:t>Alcune persone hanno portato avanti queste idee con tanto entusiasmo e anche con tante difficoltà. Esse sono state molto importanti perché sono riuscite a portare tanti Stati dell’Europa a collaborare, a trovare accordi economici e politici. Sono state ricordate come </a:t>
            </a:r>
            <a:r>
              <a:rPr lang="it-IT" sz="3200" b="1" i="1" dirty="0" smtClean="0">
                <a:solidFill>
                  <a:srgbClr val="0000FF"/>
                </a:solidFill>
              </a:rPr>
              <a:t>“Padri fondatori dell’Unione europea”.</a:t>
            </a:r>
            <a:endParaRPr lang="it-IT" sz="3200" b="1" dirty="0" smtClean="0">
              <a:solidFill>
                <a:srgbClr val="0000FF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457200"/>
            <a:ext cx="84582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00FF"/>
                </a:solidFill>
              </a:rPr>
              <a:t>Essi provenivano da nazionalità diverse:</a:t>
            </a:r>
          </a:p>
          <a:p>
            <a:endParaRPr lang="it-IT" sz="3200" dirty="0" smtClean="0"/>
          </a:p>
          <a:p>
            <a:r>
              <a:rPr lang="it-IT" sz="3200" b="1" dirty="0" smtClean="0"/>
              <a:t>ITALIA</a:t>
            </a:r>
            <a:r>
              <a:rPr lang="it-IT" sz="3200" dirty="0" smtClean="0"/>
              <a:t> </a:t>
            </a:r>
            <a:r>
              <a:rPr lang="it-IT" sz="2400" dirty="0" smtClean="0"/>
              <a:t>(Alcide </a:t>
            </a:r>
            <a:r>
              <a:rPr lang="it-IT" sz="2400" dirty="0" err="1" smtClean="0"/>
              <a:t>Degasperi</a:t>
            </a:r>
            <a:r>
              <a:rPr lang="it-IT" sz="2400" dirty="0" smtClean="0"/>
              <a:t>, 1881-1953; </a:t>
            </a:r>
            <a:r>
              <a:rPr lang="it-IT" sz="2400" dirty="0" err="1" smtClean="0"/>
              <a:t>Altiero</a:t>
            </a:r>
            <a:r>
              <a:rPr lang="it-IT" sz="2400" dirty="0" smtClean="0"/>
              <a:t> Spinelli, 1907-1986)</a:t>
            </a:r>
          </a:p>
          <a:p>
            <a:endParaRPr lang="it-IT" sz="2400" dirty="0" smtClean="0"/>
          </a:p>
          <a:p>
            <a:r>
              <a:rPr lang="it-IT" sz="3200" b="1" dirty="0" smtClean="0"/>
              <a:t>FRANCIA</a:t>
            </a:r>
            <a:r>
              <a:rPr lang="it-IT" sz="3200" dirty="0" smtClean="0"/>
              <a:t> </a:t>
            </a:r>
            <a:r>
              <a:rPr lang="it-IT" sz="2400" dirty="0" smtClean="0"/>
              <a:t>(Robert </a:t>
            </a:r>
            <a:r>
              <a:rPr lang="it-IT" sz="2400" dirty="0" err="1" smtClean="0"/>
              <a:t>Schuman</a:t>
            </a:r>
            <a:r>
              <a:rPr lang="it-IT" sz="2400" dirty="0" smtClean="0"/>
              <a:t>, 1886-1963; Jean </a:t>
            </a:r>
            <a:r>
              <a:rPr lang="it-IT" sz="2400" dirty="0" err="1" smtClean="0"/>
              <a:t>Monnet</a:t>
            </a:r>
            <a:r>
              <a:rPr lang="it-IT" sz="2400" dirty="0" smtClean="0"/>
              <a:t>, 1888-1979)</a:t>
            </a:r>
          </a:p>
          <a:p>
            <a:endParaRPr lang="it-IT" sz="2400" dirty="0" smtClean="0"/>
          </a:p>
          <a:p>
            <a:r>
              <a:rPr lang="it-IT" sz="3200" b="1" dirty="0" smtClean="0"/>
              <a:t>GERMANIA</a:t>
            </a:r>
            <a:r>
              <a:rPr lang="it-IT" sz="3200" dirty="0" smtClean="0"/>
              <a:t> </a:t>
            </a:r>
            <a:r>
              <a:rPr lang="it-IT" sz="2400" dirty="0" smtClean="0"/>
              <a:t>(Konrad </a:t>
            </a:r>
            <a:r>
              <a:rPr lang="it-IT" sz="2400" dirty="0" err="1" smtClean="0"/>
              <a:t>Adenauer</a:t>
            </a:r>
            <a:r>
              <a:rPr lang="it-IT" sz="2400" dirty="0" smtClean="0"/>
              <a:t>, 1876-1967)</a:t>
            </a:r>
          </a:p>
          <a:p>
            <a:endParaRPr lang="it-IT" sz="2400" dirty="0" smtClean="0"/>
          </a:p>
          <a:p>
            <a:r>
              <a:rPr lang="it-IT" sz="3200" b="1" dirty="0" smtClean="0"/>
              <a:t>BENELUX</a:t>
            </a:r>
            <a:r>
              <a:rPr lang="it-IT" sz="3200" dirty="0" smtClean="0"/>
              <a:t>, </a:t>
            </a:r>
            <a:r>
              <a:rPr lang="it-IT" sz="2400" dirty="0" smtClean="0"/>
              <a:t>cioè l’insieme di </a:t>
            </a:r>
            <a:r>
              <a:rPr lang="it-IT" sz="3200" b="1" dirty="0" smtClean="0"/>
              <a:t>BELGIO -BE</a:t>
            </a:r>
            <a:r>
              <a:rPr lang="it-IT" sz="3200" dirty="0" smtClean="0"/>
              <a:t>, </a:t>
            </a:r>
            <a:r>
              <a:rPr lang="it-IT" sz="3200" b="1" dirty="0" smtClean="0"/>
              <a:t>OLANDA -NE, LUSSEMBURGO -LUX </a:t>
            </a:r>
            <a:r>
              <a:rPr lang="it-IT" sz="2400" dirty="0" smtClean="0"/>
              <a:t>(Henry Spaak, 1899-1972; Willem </a:t>
            </a:r>
            <a:r>
              <a:rPr lang="it-IT" sz="2400" dirty="0" err="1" smtClean="0"/>
              <a:t>Beyen</a:t>
            </a:r>
            <a:r>
              <a:rPr lang="it-IT" sz="2400" dirty="0" smtClean="0"/>
              <a:t>, 1897-1976; J. </a:t>
            </a:r>
            <a:r>
              <a:rPr lang="it-IT" sz="2400" dirty="0" err="1" smtClean="0"/>
              <a:t>Bech</a:t>
            </a:r>
            <a:r>
              <a:rPr lang="it-IT" sz="2400" dirty="0" smtClean="0"/>
              <a:t>, 1887-1976)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90516_123236.jpg"/>
          <p:cNvPicPr>
            <a:picLocks noChangeAspect="1"/>
          </p:cNvPicPr>
          <p:nvPr/>
        </p:nvPicPr>
        <p:blipFill>
          <a:blip r:embed="rId2" cstate="print"/>
          <a:srcRect l="1667" t="8889" r="2500"/>
          <a:stretch>
            <a:fillRect/>
          </a:stretch>
        </p:blipFill>
        <p:spPr>
          <a:xfrm>
            <a:off x="152400" y="152400"/>
            <a:ext cx="8810848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0" y="4572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Queste persone avevano le stesse idee e gli stessi desideri perché tutte avevano vissuto esperienze simili che hanno comportato in loro la nascita di alcuni </a:t>
            </a:r>
            <a:r>
              <a:rPr lang="it-IT" sz="3200" b="1" dirty="0" smtClean="0"/>
              <a:t>VALORI fondamentali</a:t>
            </a:r>
            <a:r>
              <a:rPr lang="it-IT" sz="3200" dirty="0" smtClean="0"/>
              <a:t>:</a:t>
            </a:r>
          </a:p>
          <a:p>
            <a:endParaRPr lang="it-IT" sz="3200" dirty="0" smtClean="0"/>
          </a:p>
        </p:txBody>
      </p:sp>
      <p:pic>
        <p:nvPicPr>
          <p:cNvPr id="3" name="Immagine 2" descr="IMG_20190516_123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5143500" cy="6858000"/>
          </a:xfrm>
          <a:prstGeom prst="rect">
            <a:avLst/>
          </a:prstGeom>
        </p:spPr>
      </p:pic>
      <p:pic>
        <p:nvPicPr>
          <p:cNvPr id="4" name="Immagine 3" descr="IMG_20190516_123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0"/>
            <a:ext cx="5143500" cy="6858000"/>
          </a:xfrm>
          <a:prstGeom prst="rect">
            <a:avLst/>
          </a:prstGeom>
        </p:spPr>
      </p:pic>
      <p:pic>
        <p:nvPicPr>
          <p:cNvPr id="5" name="Immagine 4" descr="IMG_20190516_123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0"/>
            <a:ext cx="5143500" cy="6858000"/>
          </a:xfrm>
          <a:prstGeom prst="rect">
            <a:avLst/>
          </a:prstGeom>
        </p:spPr>
      </p:pic>
      <p:pic>
        <p:nvPicPr>
          <p:cNvPr id="6" name="Immagine 5" descr="IMG_20190516_123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0"/>
            <a:ext cx="5143500" cy="6858000"/>
          </a:xfrm>
          <a:prstGeom prst="rect">
            <a:avLst/>
          </a:prstGeom>
        </p:spPr>
      </p:pic>
      <p:pic>
        <p:nvPicPr>
          <p:cNvPr id="7" name="Immagine 6" descr="IMG_20190516_123300.jpg"/>
          <p:cNvPicPr>
            <a:picLocks noChangeAspect="1"/>
          </p:cNvPicPr>
          <p:nvPr/>
        </p:nvPicPr>
        <p:blipFill>
          <a:blip r:embed="rId6" cstate="print"/>
          <a:srcRect l="10000" r="11667" b="54444"/>
          <a:stretch>
            <a:fillRect/>
          </a:stretch>
        </p:blipFill>
        <p:spPr>
          <a:xfrm>
            <a:off x="381000" y="2666999"/>
            <a:ext cx="8534400" cy="37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5800" y="304800"/>
            <a:ext cx="761110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/>
              <a:t>Per lunghi anni essi si sono confrontati tra loro, con i politici di altri Stati, hanno discusso tanto. Hanno immaginato tante possibilità e avanzato tante proposte, </a:t>
            </a:r>
            <a:r>
              <a:rPr lang="it-IT" sz="3200" dirty="0" err="1" smtClean="0"/>
              <a:t>finchè</a:t>
            </a:r>
            <a:r>
              <a:rPr lang="it-IT" sz="3200" dirty="0" smtClean="0"/>
              <a:t> hanno cominciato a vedere i primi frutti del loro impegno: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2000" y="3810000"/>
            <a:ext cx="78485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/>
              <a:t>18 aprile 1951: con il </a:t>
            </a:r>
            <a:r>
              <a:rPr lang="it-IT" sz="3200" b="1" dirty="0" smtClean="0">
                <a:solidFill>
                  <a:srgbClr val="0000FF"/>
                </a:solidFill>
              </a:rPr>
              <a:t>TRATTATO </a:t>
            </a:r>
            <a:r>
              <a:rPr lang="it-IT" sz="3200" b="1" dirty="0" err="1" smtClean="0">
                <a:solidFill>
                  <a:srgbClr val="0000FF"/>
                </a:solidFill>
              </a:rPr>
              <a:t>DI</a:t>
            </a:r>
            <a:r>
              <a:rPr lang="it-IT" sz="3200" b="1" dirty="0" smtClean="0">
                <a:solidFill>
                  <a:srgbClr val="0000FF"/>
                </a:solidFill>
              </a:rPr>
              <a:t> PARIGI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nasce la C.E.C.A. (Comunità Europea del Carbone e dell’Acciaio)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0" y="3733800"/>
            <a:ext cx="79247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3200" dirty="0" smtClean="0"/>
              <a:t>25 marzo 1957: con il </a:t>
            </a:r>
            <a:r>
              <a:rPr lang="it-IT" sz="3200" dirty="0" smtClean="0">
                <a:solidFill>
                  <a:srgbClr val="0000FF"/>
                </a:solidFill>
              </a:rPr>
              <a:t>TRATTATO </a:t>
            </a:r>
            <a:r>
              <a:rPr lang="it-IT" sz="3200" dirty="0" err="1" smtClean="0">
                <a:solidFill>
                  <a:srgbClr val="0000FF"/>
                </a:solidFill>
              </a:rPr>
              <a:t>DI</a:t>
            </a:r>
            <a:r>
              <a:rPr lang="it-IT" sz="3200" dirty="0" smtClean="0">
                <a:solidFill>
                  <a:srgbClr val="0000FF"/>
                </a:solidFill>
              </a:rPr>
              <a:t> ROMA </a:t>
            </a:r>
            <a:r>
              <a:rPr lang="it-IT" sz="3200" dirty="0" smtClean="0"/>
              <a:t>nasce la C.E.E. (Comunità Economica Europea)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62000" y="3886200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7 febbraio1992: con il </a:t>
            </a:r>
            <a:r>
              <a:rPr lang="it-IT" sz="3200" dirty="0" smtClean="0">
                <a:solidFill>
                  <a:srgbClr val="0000FF"/>
                </a:solidFill>
              </a:rPr>
              <a:t>TRATTATO </a:t>
            </a:r>
            <a:r>
              <a:rPr lang="it-IT" sz="3200" dirty="0" err="1" smtClean="0">
                <a:solidFill>
                  <a:srgbClr val="0000FF"/>
                </a:solidFill>
              </a:rPr>
              <a:t>DI</a:t>
            </a:r>
            <a:r>
              <a:rPr lang="it-IT" sz="3200" dirty="0" smtClean="0">
                <a:solidFill>
                  <a:srgbClr val="0000FF"/>
                </a:solidFill>
              </a:rPr>
              <a:t> MAASTRICHT </a:t>
            </a:r>
            <a:r>
              <a:rPr lang="it-IT" sz="3200" dirty="0" smtClean="0"/>
              <a:t>nasce l’U.E. (Unione Europea)</a:t>
            </a:r>
          </a:p>
          <a:p>
            <a:endParaRPr lang="it-IT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38200" y="38100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/>
              <a:t>1 gennaio 2002: entra in circolazione l’</a:t>
            </a:r>
            <a:r>
              <a:rPr lang="it-IT" sz="3200" dirty="0" smtClean="0">
                <a:solidFill>
                  <a:srgbClr val="0000FF"/>
                </a:solidFill>
              </a:rPr>
              <a:t>EURO</a:t>
            </a:r>
            <a:r>
              <a:rPr lang="it-IT" sz="3200" dirty="0" smtClean="0"/>
              <a:t>, la moneta unica adottata da 19 Stati Membri dell’U.E.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8" grpId="1"/>
      <p:bldP spid="29699" grpId="0"/>
      <p:bldP spid="29699" grpId="1"/>
      <p:bldP spid="8" grpId="0"/>
      <p:bldP spid="8" grpId="1"/>
      <p:bldP spid="29701" grpId="0"/>
      <p:bldP spid="2970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4400" y="12954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Oggi gli Stati che fanno parte dell’Unione europea sono 28.</a:t>
            </a:r>
          </a:p>
          <a:p>
            <a:endParaRPr lang="it-IT" sz="3200" dirty="0" smtClean="0"/>
          </a:p>
          <a:p>
            <a:r>
              <a:rPr lang="it-IT" sz="3200" dirty="0" smtClean="0"/>
              <a:t>Nell’autunno di quest’anno forse saranno 27, perché il Regno Unito ha chiesto di non farne più parte.</a:t>
            </a:r>
          </a:p>
          <a:p>
            <a:endParaRPr lang="it-IT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656</Words>
  <Application>Microsoft Office PowerPoint</Application>
  <PresentationFormat>Presentazione su schermo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Carta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hilda</cp:lastModifiedBy>
  <cp:revision>2</cp:revision>
  <dcterms:created xsi:type="dcterms:W3CDTF">2006-08-16T00:00:00Z</dcterms:created>
  <dcterms:modified xsi:type="dcterms:W3CDTF">2019-06-02T19:35:31Z</dcterms:modified>
</cp:coreProperties>
</file>