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69" r:id="rId24"/>
    <p:sldId id="26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CC"/>
    <a:srgbClr val="2FFFEB"/>
    <a:srgbClr val="61D6FF"/>
    <a:srgbClr val="F9B1EB"/>
    <a:srgbClr val="FF8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98" autoAdjust="0"/>
    <p:restoredTop sz="94660"/>
  </p:normalViewPr>
  <p:slideViewPr>
    <p:cSldViewPr snapToGrid="0">
      <p:cViewPr varScale="1">
        <p:scale>
          <a:sx n="70" d="100"/>
          <a:sy n="70" d="100"/>
        </p:scale>
        <p:origin x="7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DILIO%204%20dal%2006%20giu%202018\EDILIUZ\SCUOLA\TIROCINI%20ALTERNANZA%20dall'%20a.%20s.%202015-2016\ALTERNANZA%202019-%202020\ELAB%20GRAFICO%20STAGISTI%20classi%20TERZE%202018-1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1.   Durante </a:t>
            </a:r>
            <a:r>
              <a:rPr lang="it-IT" dirty="0"/>
              <a:t>lo stage sono stato/a affiancato/a da</a:t>
            </a:r>
          </a:p>
        </c:rich>
      </c:tx>
      <c:layout>
        <c:manualLayout>
          <c:xMode val="edge"/>
          <c:yMode val="edge"/>
          <c:x val="0.32524449389478488"/>
          <c:y val="0.11626803775328906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8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087089657271101"/>
          <c:y val="0.24545677288320839"/>
          <c:w val="0.79915820305070562"/>
          <c:h val="0.6451705983545996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'elab tutti'!$B$5:$B$8</c:f>
              <c:strCache>
                <c:ptCount val="4"/>
                <c:pt idx="0">
                  <c:v>persona del direttivo</c:v>
                </c:pt>
                <c:pt idx="1">
                  <c:v>impiegato</c:v>
                </c:pt>
                <c:pt idx="2">
                  <c:v>operaio</c:v>
                </c:pt>
                <c:pt idx="3">
                  <c:v>nessuno</c:v>
                </c:pt>
              </c:strCache>
            </c:strRef>
          </c:cat>
          <c:val>
            <c:numRef>
              <c:f>'elab tutti'!$C$5:$C$8</c:f>
              <c:numCache>
                <c:formatCode>General</c:formatCode>
                <c:ptCount val="4"/>
                <c:pt idx="0">
                  <c:v>28</c:v>
                </c:pt>
                <c:pt idx="1">
                  <c:v>9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3123672"/>
        <c:axId val="323120928"/>
        <c:axId val="0"/>
      </c:bar3DChart>
      <c:catAx>
        <c:axId val="323123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2312092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2312092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2312367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9/b.   Ritengo </a:t>
            </a:r>
            <a:r>
              <a:rPr lang="it-IT" dirty="0"/>
              <a:t>di aver acquisito</a:t>
            </a:r>
          </a:p>
        </c:rich>
      </c:tx>
      <c:layout>
        <c:manualLayout>
          <c:xMode val="edge"/>
          <c:yMode val="edge"/>
          <c:x val="0.38899872570276539"/>
          <c:y val="9.38897309440265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71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5506580699151734E-2"/>
          <c:y val="0.17600401525231513"/>
          <c:w val="0.93878723040054779"/>
          <c:h val="0.73741340735694849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tutti'!$B$59:$B$61</c:f>
              <c:strCache>
                <c:ptCount val="3"/>
                <c:pt idx="0">
                  <c:v>conoscenze/competenze specifiche</c:v>
                </c:pt>
                <c:pt idx="1">
                  <c:v>metodologie e sistemi di lavoro</c:v>
                </c:pt>
                <c:pt idx="2">
                  <c:v>competenze comunicative utili</c:v>
                </c:pt>
              </c:strCache>
            </c:strRef>
          </c:cat>
          <c:val>
            <c:numRef>
              <c:f>'elab tutti'!$C$59:$C$61</c:f>
              <c:numCache>
                <c:formatCode>General</c:formatCode>
                <c:ptCount val="3"/>
                <c:pt idx="0">
                  <c:v>26</c:v>
                </c:pt>
                <c:pt idx="1">
                  <c:v>22</c:v>
                </c:pt>
                <c:pt idx="2">
                  <c:v>19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680272"/>
        <c:axId val="364677136"/>
        <c:axId val="0"/>
      </c:bar3DChart>
      <c:catAx>
        <c:axId val="36468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7136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36467713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802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10.   Nuovi </a:t>
            </a:r>
            <a:r>
              <a:rPr lang="it-IT" dirty="0"/>
              <a:t>interessi suscitati dall'esperienza</a:t>
            </a:r>
          </a:p>
        </c:rich>
      </c:tx>
      <c:layout>
        <c:manualLayout>
          <c:xMode val="edge"/>
          <c:yMode val="edge"/>
          <c:x val="0.35265719502453502"/>
          <c:y val="9.2306771110963526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61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285033664270227"/>
          <c:y val="0.1850103185945651"/>
          <c:w val="0.76117187797177521"/>
          <c:h val="0.7434625672635748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tutti'!$B$64:$B$67</c:f>
              <c:strCache>
                <c:ptCount val="4"/>
                <c:pt idx="0">
                  <c:v>mi è rimasta indifferente</c:v>
                </c:pt>
                <c:pt idx="1">
                  <c:v>pochi interessi non degni di nota</c:v>
                </c:pt>
                <c:pt idx="2">
                  <c:v>pochi interessi significativi</c:v>
                </c:pt>
                <c:pt idx="3">
                  <c:v>interessi degni di nota</c:v>
                </c:pt>
              </c:strCache>
            </c:strRef>
          </c:cat>
          <c:val>
            <c:numRef>
              <c:f>'elab tutti'!$C$64:$C$67</c:f>
              <c:numCache>
                <c:formatCode>General</c:formatCode>
                <c:ptCount val="4"/>
                <c:pt idx="0">
                  <c:v>3</c:v>
                </c:pt>
                <c:pt idx="1">
                  <c:v>12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679488"/>
        <c:axId val="364679880"/>
        <c:axId val="0"/>
      </c:bar3DChart>
      <c:catAx>
        <c:axId val="36467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988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67988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948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11.   Le </a:t>
            </a:r>
            <a:r>
              <a:rPr lang="it-IT" dirty="0"/>
              <a:t>conoscenze/competenze che ho acquisito: lavorare in gruppo</a:t>
            </a:r>
          </a:p>
        </c:rich>
      </c:tx>
      <c:layout>
        <c:manualLayout>
          <c:xMode val="edge"/>
          <c:yMode val="edge"/>
          <c:x val="0.2723556430446194"/>
          <c:y val="9.4059056704608762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9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442989463273612"/>
          <c:y val="0.20803315577619336"/>
          <c:w val="0.73789398607782719"/>
          <c:h val="0.6729210277368363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tutti'!$B$70:$B$73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tutti'!$C$70:$C$73</c:f>
              <c:numCache>
                <c:formatCode>General</c:formatCode>
                <c:ptCount val="4"/>
                <c:pt idx="0">
                  <c:v>10</c:v>
                </c:pt>
                <c:pt idx="1">
                  <c:v>17</c:v>
                </c:pt>
                <c:pt idx="2">
                  <c:v>9</c:v>
                </c:pt>
                <c:pt idx="3">
                  <c:v>4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678704"/>
        <c:axId val="364672824"/>
        <c:axId val="0"/>
      </c:bar3DChart>
      <c:catAx>
        <c:axId val="364678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282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67282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870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11a.   Le </a:t>
            </a:r>
            <a:r>
              <a:rPr lang="it-IT" dirty="0"/>
              <a:t>conoscenze/competenze che ho acquisito: rispettare gli orari</a:t>
            </a:r>
          </a:p>
        </c:rich>
      </c:tx>
      <c:layout>
        <c:manualLayout>
          <c:xMode val="edge"/>
          <c:yMode val="edge"/>
          <c:x val="0.26575896762904638"/>
          <c:y val="0.11468731831260925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8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132964357716155"/>
          <c:y val="0.20501641735650875"/>
          <c:w val="0.77098330100041834"/>
          <c:h val="0.72152505309422821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tutti'!$B$76:$B$79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tutti'!$C$76:$C$79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16</c:v>
                </c:pt>
                <c:pt idx="3">
                  <c:v>21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674000"/>
        <c:axId val="364677528"/>
        <c:axId val="0"/>
      </c:bar3DChart>
      <c:catAx>
        <c:axId val="364674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752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67752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400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11b.   Le </a:t>
            </a:r>
            <a:r>
              <a:rPr lang="it-IT" dirty="0"/>
              <a:t>conoscenze/competenze che ho acquisito: adattarmi a nuovi ambienti sconosciuti</a:t>
            </a:r>
          </a:p>
        </c:rich>
      </c:tx>
      <c:layout>
        <c:manualLayout>
          <c:xMode val="edge"/>
          <c:yMode val="edge"/>
          <c:x val="0.19548166533531133"/>
          <c:y val="9.2290941351083775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4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752415458937197"/>
          <c:y val="0.23838155846739018"/>
          <c:w val="0.73699113697744312"/>
          <c:h val="0.6687178823635484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tutti'!$B$82:$B$85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tutti'!$C$82:$C$85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24</c:v>
                </c:pt>
                <c:pt idx="3">
                  <c:v>9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676352"/>
        <c:axId val="364674392"/>
        <c:axId val="0"/>
      </c:bar3DChart>
      <c:catAx>
        <c:axId val="36467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439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67439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635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11c.   Le </a:t>
            </a:r>
            <a:r>
              <a:rPr lang="it-IT" dirty="0"/>
              <a:t>conoscenze/competenze che ho acquisito:  utilizzare le risorse organizzative </a:t>
            </a:r>
          </a:p>
        </c:rich>
      </c:tx>
      <c:layout>
        <c:manualLayout>
          <c:xMode val="edge"/>
          <c:yMode val="edge"/>
          <c:x val="0.21784891019057401"/>
          <c:y val="9.2230891501105181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360179162387311"/>
          <c:y val="0.24203823299961222"/>
          <c:w val="0.72584426946631675"/>
          <c:h val="0.6650414206314767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tutti'!$B$88:$B$91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tutti'!$C$88:$C$91</c:f>
              <c:numCache>
                <c:formatCode>General</c:formatCode>
                <c:ptCount val="4"/>
                <c:pt idx="0">
                  <c:v>2</c:v>
                </c:pt>
                <c:pt idx="1">
                  <c:v>12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675568"/>
        <c:axId val="364675960"/>
        <c:axId val="0"/>
      </c:bar3DChart>
      <c:catAx>
        <c:axId val="36467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596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67596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556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11d.   Le </a:t>
            </a:r>
            <a:r>
              <a:rPr lang="it-IT" dirty="0"/>
              <a:t>conoscenze/competenze che ho acquisito: prendere decisioni in autonomia</a:t>
            </a:r>
          </a:p>
        </c:rich>
      </c:tx>
      <c:layout>
        <c:manualLayout>
          <c:xMode val="edge"/>
          <c:yMode val="edge"/>
          <c:x val="0.22250551561489595"/>
          <c:y val="9.2920862556733319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38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547348700977596"/>
          <c:y val="0.20398985656516927"/>
          <c:w val="0.75341644794400686"/>
          <c:h val="0.6971865010690250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tutti'!$B$94:$B$97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tutti'!$C$94:$C$97</c:f>
              <c:numCache>
                <c:formatCode>General</c:formatCode>
                <c:ptCount val="4"/>
                <c:pt idx="0">
                  <c:v>6</c:v>
                </c:pt>
                <c:pt idx="1">
                  <c:v>13</c:v>
                </c:pt>
                <c:pt idx="2">
                  <c:v>15</c:v>
                </c:pt>
                <c:pt idx="3">
                  <c:v>6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677920"/>
        <c:axId val="364678312"/>
        <c:axId val="0"/>
      </c:bar3DChart>
      <c:catAx>
        <c:axId val="36467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831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67831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67792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11e.   Le </a:t>
            </a:r>
            <a:r>
              <a:rPr lang="it-IT" dirty="0"/>
              <a:t>conoscenze/competenze che ho acquisito: gestire le attività con autonomia organizzativa</a:t>
            </a:r>
          </a:p>
        </c:rich>
      </c:tx>
      <c:layout>
        <c:manualLayout>
          <c:xMode val="edge"/>
          <c:yMode val="edge"/>
          <c:x val="0.15524222633441995"/>
          <c:y val="7.7516441442449027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3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079045806140003"/>
          <c:y val="0.2160041281260765"/>
          <c:w val="0.73075561363646535"/>
          <c:h val="0.6905185588448956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tutti'!$B$100:$B$103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tutti'!$C$100:$C$103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23</c:v>
                </c:pt>
                <c:pt idx="3">
                  <c:v>7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760688"/>
        <c:axId val="364755984"/>
        <c:axId val="0"/>
      </c:bar3DChart>
      <c:catAx>
        <c:axId val="36476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5598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75598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6068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11f.   Le </a:t>
            </a:r>
            <a:r>
              <a:rPr lang="it-IT" dirty="0"/>
              <a:t>conoscenze/competenze che ho acquisito: rispettare i tempi di consegna del lavoro</a:t>
            </a:r>
          </a:p>
        </c:rich>
      </c:tx>
      <c:layout>
        <c:manualLayout>
          <c:xMode val="edge"/>
          <c:yMode val="edge"/>
          <c:x val="0.18872827037924608"/>
          <c:y val="9.3725599371489707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0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823100916733237"/>
          <c:y val="0.2422273298051322"/>
          <c:w val="0.77350964281638712"/>
          <c:h val="0.67250308766348954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tutti'!$B$106:$B$109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tutti'!$C$106:$C$109</c:f>
              <c:numCache>
                <c:formatCode>General</c:formatCode>
                <c:ptCount val="4"/>
                <c:pt idx="0">
                  <c:v>5</c:v>
                </c:pt>
                <c:pt idx="1">
                  <c:v>9</c:v>
                </c:pt>
                <c:pt idx="2">
                  <c:v>15</c:v>
                </c:pt>
                <c:pt idx="3">
                  <c:v>11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761080"/>
        <c:axId val="364761472"/>
        <c:axId val="0"/>
      </c:bar3DChart>
      <c:catAx>
        <c:axId val="364761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6147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76147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6108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11g.   Le </a:t>
            </a:r>
            <a:r>
              <a:rPr lang="it-IT" dirty="0"/>
              <a:t>conoscenze/competenze che ho acquisito: affrontare gli imprevisti</a:t>
            </a:r>
          </a:p>
        </c:rich>
      </c:tx>
      <c:layout>
        <c:manualLayout>
          <c:xMode val="edge"/>
          <c:yMode val="edge"/>
          <c:x val="0.23320181444710719"/>
          <c:y val="0.11354136161400234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7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911750161664576"/>
          <c:y val="0.24183330643421239"/>
          <c:w val="0.74824413252691235"/>
          <c:h val="0.66462537324681104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tutti'!$B$112:$B$115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tutti'!$C$112:$C$115</c:f>
              <c:numCache>
                <c:formatCode>General</c:formatCode>
                <c:ptCount val="4"/>
                <c:pt idx="0">
                  <c:v>2</c:v>
                </c:pt>
                <c:pt idx="1">
                  <c:v>18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762256"/>
        <c:axId val="364762648"/>
        <c:axId val="0"/>
      </c:bar3DChart>
      <c:catAx>
        <c:axId val="36476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6264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76264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6225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2.    </a:t>
            </a:r>
            <a:r>
              <a:rPr lang="it-IT" dirty="0"/>
              <a:t>Relazione con il tutor aziendale</a:t>
            </a:r>
          </a:p>
        </c:rich>
      </c:tx>
      <c:layout>
        <c:manualLayout>
          <c:xMode val="edge"/>
          <c:yMode val="edge"/>
          <c:x val="0.38029717752672221"/>
          <c:y val="9.244598566683819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3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0234889117121228E-2"/>
          <c:y val="0.24000156921124938"/>
          <c:w val="0.81141266309102666"/>
          <c:h val="0.65049862891887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tutti'!$B$11:$B$14</c:f>
              <c:strCache>
                <c:ptCount val="4"/>
                <c:pt idx="0">
                  <c:v>continua e stimolante</c:v>
                </c:pt>
                <c:pt idx="1">
                  <c:v>continua ma non stimolante</c:v>
                </c:pt>
                <c:pt idx="2">
                  <c:v>episodica</c:v>
                </c:pt>
                <c:pt idx="3">
                  <c:v>inesistente</c:v>
                </c:pt>
              </c:strCache>
            </c:strRef>
          </c:cat>
          <c:val>
            <c:numRef>
              <c:f>'elab tutti'!$C$11:$C$14</c:f>
              <c:numCache>
                <c:formatCode>General</c:formatCode>
                <c:ptCount val="4"/>
                <c:pt idx="0">
                  <c:v>20</c:v>
                </c:pt>
                <c:pt idx="1">
                  <c:v>6</c:v>
                </c:pt>
                <c:pt idx="2">
                  <c:v>11</c:v>
                </c:pt>
                <c:pt idx="3">
                  <c:v>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3120536"/>
        <c:axId val="323122496"/>
        <c:axId val="0"/>
      </c:bar3DChart>
      <c:catAx>
        <c:axId val="323120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2312249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2312249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2312053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11h.   Le </a:t>
            </a:r>
            <a:r>
              <a:rPr lang="it-IT" dirty="0"/>
              <a:t>conoscenze/competenze che ho acquisito: risolvere problemi sul lavoro</a:t>
            </a:r>
          </a:p>
        </c:rich>
      </c:tx>
      <c:layout>
        <c:manualLayout>
          <c:xMode val="edge"/>
          <c:yMode val="edge"/>
          <c:x val="0.22806392407470802"/>
          <c:y val="0.107717902666936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36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128665981969648"/>
          <c:y val="0.26381619721678412"/>
          <c:w val="0.74398721898893072"/>
          <c:h val="0.6359402997812395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tutti'!$B$118:$B$121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tutti'!$C$118:$C$121</c:f>
              <c:numCache>
                <c:formatCode>General</c:formatCode>
                <c:ptCount val="4"/>
                <c:pt idx="0">
                  <c:v>6</c:v>
                </c:pt>
                <c:pt idx="1">
                  <c:v>15</c:v>
                </c:pt>
                <c:pt idx="2">
                  <c:v>14</c:v>
                </c:pt>
                <c:pt idx="3">
                  <c:v>5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755592"/>
        <c:axId val="364757944"/>
        <c:axId val="0"/>
      </c:bar3DChart>
      <c:catAx>
        <c:axId val="364755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5794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75794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5559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11i.   Le </a:t>
            </a:r>
            <a:r>
              <a:rPr lang="it-IT" dirty="0"/>
              <a:t>conoscenze/competenze che ho acquisito: coordinare gruppi di lavoro</a:t>
            </a:r>
          </a:p>
        </c:rich>
      </c:tx>
      <c:layout>
        <c:manualLayout>
          <c:xMode val="edge"/>
          <c:yMode val="edge"/>
          <c:x val="0.22275174243521459"/>
          <c:y val="0.11479965546183496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1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374530637769659"/>
          <c:y val="0.24176121220171656"/>
          <c:w val="0.72746745097449983"/>
          <c:h val="0.6632170408053357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tutti'!$B$124:$B$127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tutti'!$C$124:$C$127</c:f>
              <c:numCache>
                <c:formatCode>General</c:formatCode>
                <c:ptCount val="4"/>
                <c:pt idx="0">
                  <c:v>28</c:v>
                </c:pt>
                <c:pt idx="1">
                  <c:v>7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759120"/>
        <c:axId val="364758336"/>
        <c:axId val="0"/>
      </c:bar3DChart>
      <c:catAx>
        <c:axId val="36475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5833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75833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5912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11l.   Le </a:t>
            </a:r>
            <a:r>
              <a:rPr lang="it-IT" dirty="0"/>
              <a:t>conoscenze/competenze che ho acquisito: risolvere i problemi degli altri</a:t>
            </a:r>
          </a:p>
        </c:rich>
      </c:tx>
      <c:layout>
        <c:manualLayout>
          <c:xMode val="edge"/>
          <c:yMode val="edge"/>
          <c:x val="0.21633477880482335"/>
          <c:y val="9.3064034658921088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271986382137017"/>
          <c:y val="0.24095978603666959"/>
          <c:w val="0.72201548176043207"/>
          <c:h val="0.6667325666566353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tutti'!$B$130:$B$133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tutti'!$C$130:$C$133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758728"/>
        <c:axId val="364756768"/>
        <c:axId val="0"/>
      </c:bar3DChart>
      <c:catAx>
        <c:axId val="364758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5676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75676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5872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11m.   Le </a:t>
            </a:r>
            <a:r>
              <a:rPr lang="it-IT" dirty="0"/>
              <a:t>conoscenze/competenze che ho acquisito: adattarmi ai ritmi di lavoro</a:t>
            </a:r>
          </a:p>
        </c:rich>
      </c:tx>
      <c:layout>
        <c:manualLayout>
          <c:xMode val="edge"/>
          <c:yMode val="edge"/>
          <c:x val="0.2291489786602762"/>
          <c:y val="0.11530844459188298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8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7939537449123204E-2"/>
          <c:y val="0.26543152097494804"/>
          <c:w val="0.82839001103122978"/>
          <c:h val="0.6501155056283398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tutti'!$B$136:$B$139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tutti'!$C$136:$C$139</c:f>
              <c:numCache>
                <c:formatCode>General</c:formatCode>
                <c:ptCount val="4"/>
                <c:pt idx="0">
                  <c:v>1</c:v>
                </c:pt>
                <c:pt idx="1">
                  <c:v>10</c:v>
                </c:pt>
                <c:pt idx="2">
                  <c:v>19</c:v>
                </c:pt>
                <c:pt idx="3">
                  <c:v>10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757552"/>
        <c:axId val="365297512"/>
        <c:axId val="0"/>
      </c:bar3DChart>
      <c:catAx>
        <c:axId val="36475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529751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529751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75755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11n.   Le </a:t>
            </a:r>
            <a:r>
              <a:rPr lang="it-IT" dirty="0"/>
              <a:t>conoscenze/competenze che ho acquisito: concentrarmi sulle cose da fare</a:t>
            </a:r>
          </a:p>
        </c:rich>
      </c:tx>
      <c:layout>
        <c:manualLayout>
          <c:xMode val="edge"/>
          <c:yMode val="edge"/>
          <c:x val="0.2075054205180874"/>
          <c:y val="0.1145924920825391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7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5570580851306627E-2"/>
          <c:y val="0.24222199586430312"/>
          <c:w val="0.92918796835178208"/>
          <c:h val="0.6777795595816675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tutti'!$B$142:$B$145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tutti'!$C$142:$C$145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19</c:v>
                </c:pt>
                <c:pt idx="3">
                  <c:v>14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5299080"/>
        <c:axId val="365298688"/>
        <c:axId val="0"/>
      </c:bar3DChart>
      <c:catAx>
        <c:axId val="365299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529868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529868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529908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11o.    </a:t>
            </a:r>
            <a:r>
              <a:rPr lang="it-IT" dirty="0"/>
              <a:t>Le conoscenze/competenze che ho acquisito: saper comunicare</a:t>
            </a:r>
          </a:p>
        </c:rich>
      </c:tx>
      <c:layout>
        <c:manualLayout>
          <c:xMode val="edge"/>
          <c:yMode val="edge"/>
          <c:x val="0.25173637262733467"/>
          <c:y val="0.10576432202073116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5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122456160371258"/>
          <c:y val="0.24103927897496094"/>
          <c:w val="0.76558807866408007"/>
          <c:h val="0.66415265947754554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tutti'!$B$148:$B$151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molto </c:v>
                </c:pt>
                <c:pt idx="3">
                  <c:v>moltissimo</c:v>
                </c:pt>
              </c:strCache>
            </c:strRef>
          </c:cat>
          <c:val>
            <c:numRef>
              <c:f>'elab tutti'!$C$148:$C$151</c:f>
              <c:numCache>
                <c:formatCode>General</c:formatCode>
                <c:ptCount val="4"/>
                <c:pt idx="0">
                  <c:v>3</c:v>
                </c:pt>
                <c:pt idx="1">
                  <c:v>9</c:v>
                </c:pt>
                <c:pt idx="2">
                  <c:v>16</c:v>
                </c:pt>
                <c:pt idx="3">
                  <c:v>12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5297904"/>
        <c:axId val="365292808"/>
        <c:axId val="0"/>
      </c:bar3DChart>
      <c:catAx>
        <c:axId val="36529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529280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529280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529790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3.    </a:t>
            </a:r>
            <a:r>
              <a:rPr lang="it-IT" dirty="0"/>
              <a:t>Clima nelle relazioni</a:t>
            </a:r>
          </a:p>
        </c:rich>
      </c:tx>
      <c:layout>
        <c:manualLayout>
          <c:xMode val="edge"/>
          <c:yMode val="edge"/>
          <c:x val="0.41099090874510252"/>
          <c:y val="9.2332924627286581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3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750028529042564"/>
          <c:y val="0.18433273604666892"/>
          <c:w val="0.65205399596789526"/>
          <c:h val="0.69657585087540286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tutti'!$B$17:$B$20</c:f>
              <c:strCache>
                <c:ptCount val="4"/>
                <c:pt idx="0">
                  <c:v>positivo e stimolante</c:v>
                </c:pt>
                <c:pt idx="1">
                  <c:v>poco stimolante</c:v>
                </c:pt>
                <c:pt idx="2">
                  <c:v>carico di tensione</c:v>
                </c:pt>
                <c:pt idx="3">
                  <c:v>polemico e conflittuale</c:v>
                </c:pt>
              </c:strCache>
            </c:strRef>
          </c:cat>
          <c:val>
            <c:numRef>
              <c:f>'elab tutti'!$C$17:$C$20</c:f>
              <c:numCache>
                <c:formatCode>General</c:formatCode>
                <c:ptCount val="4"/>
                <c:pt idx="0">
                  <c:v>26</c:v>
                </c:pt>
                <c:pt idx="1">
                  <c:v>12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3122888"/>
        <c:axId val="364275472"/>
        <c:axId val="0"/>
      </c:bar3DChart>
      <c:catAx>
        <c:axId val="323122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547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27547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2312288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4.    </a:t>
            </a:r>
            <a:r>
              <a:rPr lang="it-IT" dirty="0"/>
              <a:t>Spazi di autonomia o di iniziative personali</a:t>
            </a:r>
          </a:p>
        </c:rich>
      </c:tx>
      <c:layout>
        <c:manualLayout>
          <c:xMode val="edge"/>
          <c:yMode val="edge"/>
          <c:x val="0.34305520779177678"/>
          <c:y val="0.11269808277519092"/>
        </c:manualLayout>
      </c:layout>
      <c:overlay val="0"/>
      <c:spPr>
        <a:noFill/>
        <a:ln w="25400">
          <a:noFill/>
        </a:ln>
      </c:spPr>
    </c:title>
    <c:autoTitleDeleted val="0"/>
    <c:view3D>
      <c:rotX val="22"/>
      <c:hPercent val="47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930066510827265"/>
          <c:y val="0.24163491824789335"/>
          <c:w val="0.66991799516128381"/>
          <c:h val="0.6746246196125906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tutti'!$B$23:$B$26</c:f>
              <c:strCache>
                <c:ptCount val="4"/>
                <c:pt idx="0">
                  <c:v>sempre, poiché richiesti</c:v>
                </c:pt>
                <c:pt idx="1">
                  <c:v>spesso ma non richiesti</c:v>
                </c:pt>
                <c:pt idx="2">
                  <c:v>talvolta</c:v>
                </c:pt>
                <c:pt idx="3">
                  <c:v>mai</c:v>
                </c:pt>
              </c:strCache>
            </c:strRef>
          </c:cat>
          <c:val>
            <c:numRef>
              <c:f>'elab tutti'!$C$23:$C$26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276256"/>
        <c:axId val="364277040"/>
        <c:axId val="0"/>
      </c:bar3DChart>
      <c:catAx>
        <c:axId val="36427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704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27704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6256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5.    </a:t>
            </a:r>
            <a:r>
              <a:rPr lang="it-IT" dirty="0"/>
              <a:t>Le attività che ho svolto sono state</a:t>
            </a:r>
          </a:p>
        </c:rich>
      </c:tx>
      <c:layout>
        <c:manualLayout>
          <c:xMode val="edge"/>
          <c:yMode val="edge"/>
          <c:x val="0.36063727800955514"/>
          <c:y val="9.3267052522799182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6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750828840087949"/>
          <c:y val="0.19867191755861055"/>
          <c:w val="0.71052994698637706"/>
          <c:h val="0.7299553084583568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tutti'!$B$29:$B$32</c:f>
              <c:strCache>
                <c:ptCount val="4"/>
                <c:pt idx="0">
                  <c:v>attività semplici e guidate</c:v>
                </c:pt>
                <c:pt idx="1">
                  <c:v>via via più complesse ma guidate</c:v>
                </c:pt>
                <c:pt idx="2">
                  <c:v>complesse dall’inizio ma guidate</c:v>
                </c:pt>
                <c:pt idx="3">
                  <c:v>complesse dall’inizio non guidate</c:v>
                </c:pt>
              </c:strCache>
            </c:strRef>
          </c:cat>
          <c:val>
            <c:numRef>
              <c:f>'elab tutti'!$C$29:$C$32</c:f>
              <c:numCache>
                <c:formatCode>General</c:formatCode>
                <c:ptCount val="4"/>
                <c:pt idx="0">
                  <c:v>12</c:v>
                </c:pt>
                <c:pt idx="1">
                  <c:v>24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269592"/>
        <c:axId val="364273512"/>
        <c:axId val="0"/>
      </c:bar3DChart>
      <c:catAx>
        <c:axId val="364269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351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27351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69592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6.   Coerenza </a:t>
            </a:r>
            <a:r>
              <a:rPr lang="it-IT" dirty="0"/>
              <a:t>con il percorso formativo</a:t>
            </a:r>
          </a:p>
        </c:rich>
      </c:tx>
      <c:layout>
        <c:manualLayout>
          <c:xMode val="edge"/>
          <c:yMode val="edge"/>
          <c:x val="0.36128551865799385"/>
          <c:y val="6.8561443040910622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46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238778576590967"/>
          <c:y val="0.21072627970703933"/>
          <c:w val="0.72109018981322992"/>
          <c:h val="0.65289655355156151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tutti'!$B$35:$B$38</c:f>
              <c:strCache>
                <c:ptCount val="4"/>
                <c:pt idx="0">
                  <c:v>sempre</c:v>
                </c:pt>
                <c:pt idx="1">
                  <c:v>non sempre</c:v>
                </c:pt>
                <c:pt idx="2">
                  <c:v>mai</c:v>
                </c:pt>
                <c:pt idx="3">
                  <c:v>altro</c:v>
                </c:pt>
              </c:strCache>
            </c:strRef>
          </c:cat>
          <c:val>
            <c:numRef>
              <c:f>'elab tutti'!$C$35:$C$38</c:f>
              <c:numCache>
                <c:formatCode>General</c:formatCode>
                <c:ptCount val="4"/>
                <c:pt idx="0">
                  <c:v>11</c:v>
                </c:pt>
                <c:pt idx="1">
                  <c:v>21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269984"/>
        <c:axId val="364272336"/>
        <c:axId val="0"/>
      </c:bar3DChart>
      <c:catAx>
        <c:axId val="36426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233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27233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69984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7.   Le </a:t>
            </a:r>
            <a:r>
              <a:rPr lang="it-IT" dirty="0"/>
              <a:t>mie conoscenze/competenze rispetto  all'esperienza svolta erano</a:t>
            </a:r>
          </a:p>
        </c:rich>
      </c:tx>
      <c:layout>
        <c:manualLayout>
          <c:xMode val="edge"/>
          <c:yMode val="edge"/>
          <c:x val="0.25710810605196088"/>
          <c:y val="9.3581582969105473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3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359494465365739"/>
          <c:y val="0.15822412806413394"/>
          <c:w val="0.65981712883715626"/>
          <c:h val="0.79730371011717804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tutti'!$B$41:$B$44</c:f>
              <c:strCache>
                <c:ptCount val="4"/>
                <c:pt idx="0">
                  <c:v>superiori</c:v>
                </c:pt>
                <c:pt idx="1">
                  <c:v>adeguate</c:v>
                </c:pt>
                <c:pt idx="2">
                  <c:v>sufficienti</c:v>
                </c:pt>
                <c:pt idx="3">
                  <c:v>non pertinenti</c:v>
                </c:pt>
              </c:strCache>
            </c:strRef>
          </c:cat>
          <c:val>
            <c:numRef>
              <c:f>'elab tutti'!$C$41:$C$44</c:f>
              <c:numCache>
                <c:formatCode>General</c:formatCode>
                <c:ptCount val="4"/>
                <c:pt idx="0">
                  <c:v>4</c:v>
                </c:pt>
                <c:pt idx="1">
                  <c:v>14</c:v>
                </c:pt>
                <c:pt idx="2">
                  <c:v>17</c:v>
                </c:pt>
                <c:pt idx="3">
                  <c:v>5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271160"/>
        <c:axId val="364274296"/>
        <c:axId val="0"/>
      </c:bar3DChart>
      <c:catAx>
        <c:axId val="364271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429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27429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1160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8.   Il </a:t>
            </a:r>
            <a:r>
              <a:rPr lang="it-IT" dirty="0"/>
              <a:t>tempo a disposizione per svolgere l'esperienza è stato</a:t>
            </a:r>
          </a:p>
        </c:rich>
      </c:tx>
      <c:layout>
        <c:manualLayout>
          <c:xMode val="edge"/>
          <c:yMode val="edge"/>
          <c:x val="0.29939074321871728"/>
          <c:y val="0.10836274989909114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52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5649418544773341E-2"/>
          <c:y val="0.23556517462698429"/>
          <c:w val="0.97435058145522668"/>
          <c:h val="0.62225606867424665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tutti'!$B$47:$B$50</c:f>
              <c:strCache>
                <c:ptCount val="4"/>
                <c:pt idx="0">
                  <c:v>largamente insufficiente</c:v>
                </c:pt>
                <c:pt idx="1">
                  <c:v>appena sufficiente</c:v>
                </c:pt>
                <c:pt idx="2">
                  <c:v>adeguato</c:v>
                </c:pt>
                <c:pt idx="3">
                  <c:v>eccessivo</c:v>
                </c:pt>
              </c:strCache>
            </c:strRef>
          </c:cat>
          <c:val>
            <c:numRef>
              <c:f>'elab tutti'!$C$47:$C$50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31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274688"/>
        <c:axId val="364271552"/>
        <c:axId val="0"/>
      </c:bar3DChart>
      <c:catAx>
        <c:axId val="36427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155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27155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468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dirty="0" smtClean="0"/>
              <a:t>9.   Ho </a:t>
            </a:r>
            <a:r>
              <a:rPr lang="it-IT" dirty="0"/>
              <a:t>potuto conoscere l'organizzazione del lavoro in cui ero inserito</a:t>
            </a:r>
          </a:p>
        </c:rich>
      </c:tx>
      <c:layout>
        <c:manualLayout>
          <c:xMode val="edge"/>
          <c:yMode val="edge"/>
          <c:x val="0.26860702194834341"/>
          <c:y val="9.3944290945480582E-2"/>
        </c:manualLayout>
      </c:layout>
      <c:overlay val="0"/>
      <c:spPr>
        <a:noFill/>
        <a:ln w="25400">
          <a:noFill/>
        </a:ln>
      </c:spPr>
    </c:title>
    <c:autoTitleDeleted val="0"/>
    <c:view3D>
      <c:rotX val="23"/>
      <c:hPercent val="33"/>
      <c:rotY val="6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solidFill>
          <a:srgbClr val="FF9900"/>
        </a:solidFill>
        <a:ln w="25400">
          <a:noFill/>
        </a:ln>
      </c:spPr>
    </c:sideWall>
    <c:backWall>
      <c:thickness val="0"/>
      <c:spPr>
        <a:solidFill>
          <a:srgbClr val="FF99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168977519114461"/>
          <c:y val="0.16793861081468547"/>
          <c:w val="0.70875803568032258"/>
          <c:h val="0.7882446138381695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 tutti'!$B$53:$B$56</c:f>
              <c:strCache>
                <c:ptCount val="4"/>
                <c:pt idx="0">
                  <c:v>per niente</c:v>
                </c:pt>
                <c:pt idx="1">
                  <c:v>poco</c:v>
                </c:pt>
                <c:pt idx="2">
                  <c:v>abbastanza</c:v>
                </c:pt>
                <c:pt idx="3">
                  <c:v>molto</c:v>
                </c:pt>
              </c:strCache>
            </c:strRef>
          </c:cat>
          <c:val>
            <c:numRef>
              <c:f>'elab tutti'!$C$53:$C$56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25</c:v>
                </c:pt>
                <c:pt idx="3">
                  <c:v>9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272728"/>
        <c:axId val="364275080"/>
        <c:axId val="0"/>
      </c:bar3DChart>
      <c:catAx>
        <c:axId val="364272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508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6427508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64272728"/>
        <c:crossesAt val="1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0.13109</cdr:x>
      <cdr:y>0.94483</cdr:y>
    </cdr:from>
    <cdr:to>
      <cdr:x>0.139</cdr:x>
      <cdr:y>0.9527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378527" y="5491192"/>
          <a:ext cx="8312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  <cdr:relSizeAnchor xmlns:cdr="http://schemas.openxmlformats.org/drawingml/2006/chartDrawing">
    <cdr:from>
      <cdr:x>0.16798</cdr:x>
      <cdr:y>0.9074</cdr:y>
    </cdr:from>
    <cdr:to>
      <cdr:x>0.87286</cdr:x>
      <cdr:y>0.97177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766455" y="5273675"/>
          <a:ext cx="7412181" cy="374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Altro: « in linea con la professione del geometra ma per nulla in line con il percorso formativo scolastico se non per topografia»</a:t>
          </a:r>
          <a:endParaRPr lang="it-IT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23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34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09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42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92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1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03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42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87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49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511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FD42A-F0F0-45A6-BDB5-E6EBEC581CD4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F6CF3-62B2-4A22-897C-16F0F832C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0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75515" y="3015558"/>
            <a:ext cx="9144000" cy="2387600"/>
          </a:xfrm>
        </p:spPr>
        <p:txBody>
          <a:bodyPr>
            <a:noAutofit/>
          </a:bodyPr>
          <a:lstStyle/>
          <a:p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smtClean="0"/>
              <a:t>Alternanza </a:t>
            </a:r>
            <a:r>
              <a:rPr lang="it-IT" sz="4400" dirty="0"/>
              <a:t>scuola-lavoro a. s. </a:t>
            </a:r>
            <a:r>
              <a:rPr lang="it-IT" sz="4400" dirty="0" smtClean="0"/>
              <a:t>2018-19</a:t>
            </a:r>
            <a:br>
              <a:rPr lang="it-IT" sz="4400" dirty="0" smtClean="0"/>
            </a:br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4800" dirty="0" smtClean="0"/>
              <a:t> Rapporto sulle esperienze di tirocinio curricolare</a:t>
            </a:r>
            <a:br>
              <a:rPr lang="it-IT" sz="4800" dirty="0" smtClean="0"/>
            </a:br>
            <a:r>
              <a:rPr lang="it-IT" sz="4800" dirty="0" smtClean="0"/>
              <a:t> </a:t>
            </a:r>
            <a:br>
              <a:rPr lang="it-IT" sz="4800" dirty="0" smtClean="0"/>
            </a:br>
            <a:r>
              <a:rPr lang="it-IT" sz="4800" dirty="0" smtClean="0"/>
              <a:t>Classi terze dell’Istituto di Istruzione Superiore di Primiero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37724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8948102"/>
              </p:ext>
            </p:extLst>
          </p:nvPr>
        </p:nvGraphicFramePr>
        <p:xfrm>
          <a:off x="838200" y="414338"/>
          <a:ext cx="10515599" cy="5762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60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702769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81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707596"/>
              </p:ext>
            </p:extLst>
          </p:nvPr>
        </p:nvGraphicFramePr>
        <p:xfrm>
          <a:off x="838200" y="365124"/>
          <a:ext cx="10515600" cy="5811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218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675099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968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581171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44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451743"/>
              </p:ext>
            </p:extLst>
          </p:nvPr>
        </p:nvGraphicFramePr>
        <p:xfrm>
          <a:off x="838200" y="365125"/>
          <a:ext cx="10515600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38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220772"/>
              </p:ext>
            </p:extLst>
          </p:nvPr>
        </p:nvGraphicFramePr>
        <p:xfrm>
          <a:off x="838201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73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56755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28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207196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361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1487566"/>
              </p:ext>
            </p:extLst>
          </p:nvPr>
        </p:nvGraphicFramePr>
        <p:xfrm>
          <a:off x="838200" y="365125"/>
          <a:ext cx="10515599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36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Dati riassuntivi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r>
              <a:rPr lang="it-IT" dirty="0" smtClean="0"/>
              <a:t>Studenti coinvolti: 49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Ore di tirocinio svolte: 5131</a:t>
            </a:r>
          </a:p>
          <a:p>
            <a:endParaRPr lang="it-IT" dirty="0" smtClean="0"/>
          </a:p>
          <a:p>
            <a:r>
              <a:rPr lang="it-IT" dirty="0" smtClean="0"/>
              <a:t>Media ore di stage pro-capite: 104,7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Soggetti ospitanti: 41</a:t>
            </a:r>
          </a:p>
          <a:p>
            <a:endParaRPr lang="it-IT" dirty="0"/>
          </a:p>
          <a:p>
            <a:r>
              <a:rPr lang="it-IT" dirty="0" smtClean="0"/>
              <a:t>Campione questionario: 40 studenti su 49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336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75929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0959977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41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353824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7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654213"/>
              </p:ext>
            </p:extLst>
          </p:nvPr>
        </p:nvGraphicFramePr>
        <p:xfrm>
          <a:off x="838201" y="365125"/>
          <a:ext cx="10515599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948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049929"/>
              </p:ext>
            </p:extLst>
          </p:nvPr>
        </p:nvGraphicFramePr>
        <p:xfrm>
          <a:off x="838200" y="365125"/>
          <a:ext cx="10515600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85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489566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355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680571"/>
              </p:ext>
            </p:extLst>
          </p:nvPr>
        </p:nvGraphicFramePr>
        <p:xfrm>
          <a:off x="838200" y="365126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822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027676"/>
              </p:ext>
            </p:extLst>
          </p:nvPr>
        </p:nvGraphicFramePr>
        <p:xfrm>
          <a:off x="838200" y="365125"/>
          <a:ext cx="10515600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48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/>
              <a:t>I pareri dei tirocinanti. Classi terze a. s. 2018-19</a:t>
            </a:r>
            <a:br>
              <a:rPr lang="it-IT" sz="3600" dirty="0" smtClean="0"/>
            </a:br>
            <a:r>
              <a:rPr lang="it-IT" sz="3600" dirty="0" smtClean="0"/>
              <a:t>Competenze e conoscenze acquisite: le tecniche specifiche</a:t>
            </a:r>
            <a:endParaRPr lang="it-IT" sz="3600" dirty="0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617245"/>
              </p:ext>
            </p:extLst>
          </p:nvPr>
        </p:nvGraphicFramePr>
        <p:xfrm>
          <a:off x="1330036" y="1343897"/>
          <a:ext cx="9656619" cy="4946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6619"/>
              </a:tblGrid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Sono </a:t>
                      </a:r>
                      <a:r>
                        <a:rPr lang="it-IT" sz="1400" u="none" strike="noStrike" dirty="0">
                          <a:effectLst/>
                        </a:rPr>
                        <a:t>riuscito ad entrare nell’ottica della professione imparando a leggere i collegamenti delle varie cartine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Il </a:t>
                      </a:r>
                      <a:r>
                        <a:rPr lang="it-IT" sz="1400" u="none" strike="noStrike" dirty="0">
                          <a:effectLst/>
                        </a:rPr>
                        <a:t>rilevo di una strada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L’uso </a:t>
                      </a:r>
                      <a:r>
                        <a:rPr lang="it-IT" sz="1400" u="none" strike="noStrike" dirty="0">
                          <a:effectLst/>
                        </a:rPr>
                        <a:t>di </a:t>
                      </a:r>
                      <a:r>
                        <a:rPr lang="it-IT" sz="1400" u="none" strike="noStrike" dirty="0" err="1">
                          <a:effectLst/>
                        </a:rPr>
                        <a:t>autocad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L’uso </a:t>
                      </a:r>
                      <a:r>
                        <a:rPr lang="it-IT" sz="1400" u="none" strike="noStrike" dirty="0">
                          <a:effectLst/>
                        </a:rPr>
                        <a:t>di programmi di lavoro grafico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Varie </a:t>
                      </a:r>
                      <a:r>
                        <a:rPr lang="it-IT" sz="1400" u="none" strike="noStrike" dirty="0">
                          <a:effectLst/>
                        </a:rPr>
                        <a:t>operazioni relative alla prenotazione e alla registrazione di clienti (check-in/out)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La </a:t>
                      </a:r>
                      <a:r>
                        <a:rPr lang="it-IT" sz="1400" u="none" strike="noStrike" dirty="0">
                          <a:effectLst/>
                        </a:rPr>
                        <a:t>capacità gestionale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Prendere </a:t>
                      </a:r>
                      <a:r>
                        <a:rPr lang="it-IT" sz="1400" u="none" strike="noStrike" dirty="0">
                          <a:effectLst/>
                        </a:rPr>
                        <a:t>consapevolezza dei rischi del settore, dei propri limiti e di quelli dei clienti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Conoscenze </a:t>
                      </a:r>
                      <a:r>
                        <a:rPr lang="it-IT" sz="1400" u="none" strike="noStrike" dirty="0">
                          <a:effectLst/>
                        </a:rPr>
                        <a:t>nel campo immobiliare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Conoscere </a:t>
                      </a:r>
                      <a:r>
                        <a:rPr lang="it-IT" sz="1400" u="none" strike="noStrike" dirty="0">
                          <a:effectLst/>
                        </a:rPr>
                        <a:t>la struttura organizzativa di un Comune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L’approccio </a:t>
                      </a:r>
                      <a:r>
                        <a:rPr lang="it-IT" sz="1400" u="none" strike="noStrike" dirty="0">
                          <a:effectLst/>
                        </a:rPr>
                        <a:t>alla progettazione di unità abitative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Ho </a:t>
                      </a:r>
                      <a:r>
                        <a:rPr lang="it-IT" sz="1400" u="none" strike="noStrike" dirty="0">
                          <a:effectLst/>
                        </a:rPr>
                        <a:t>approfondito le mie conoscenze sul posto in cui vivo e su figure importanti e storiche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Organizzare </a:t>
                      </a:r>
                      <a:r>
                        <a:rPr lang="it-IT" sz="1400" u="none" strike="noStrike" dirty="0">
                          <a:effectLst/>
                        </a:rPr>
                        <a:t>dal punto di vista tecnico un evento sportivo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La </a:t>
                      </a:r>
                      <a:r>
                        <a:rPr lang="it-IT" sz="1400" u="none" strike="noStrike" dirty="0">
                          <a:effectLst/>
                        </a:rPr>
                        <a:t>stesura di lettere formali e l’utilizzo dell’archivio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Tecniche </a:t>
                      </a:r>
                      <a:r>
                        <a:rPr lang="it-IT" sz="1400" u="none" strike="noStrike" dirty="0">
                          <a:effectLst/>
                        </a:rPr>
                        <a:t>di comunicazione </a:t>
                      </a:r>
                      <a:r>
                        <a:rPr lang="it-IT" sz="1400" u="none" strike="noStrike" dirty="0" smtClean="0">
                          <a:effectLst/>
                        </a:rPr>
                        <a:t>sia  </a:t>
                      </a:r>
                      <a:r>
                        <a:rPr lang="it-IT" sz="1400" u="none" strike="noStrike" dirty="0">
                          <a:effectLst/>
                        </a:rPr>
                        <a:t>verbale che visiva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La </a:t>
                      </a:r>
                      <a:r>
                        <a:rPr lang="it-IT" sz="1400" u="none" strike="noStrike" dirty="0">
                          <a:effectLst/>
                        </a:rPr>
                        <a:t>registrazione dei prodotti e dei pacchi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Conoscere </a:t>
                      </a:r>
                      <a:r>
                        <a:rPr lang="it-IT" sz="1400" u="none" strike="noStrike" dirty="0">
                          <a:effectLst/>
                        </a:rPr>
                        <a:t>questioni burocratiche e di privacy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smtClean="0">
                          <a:effectLst/>
                        </a:rPr>
                        <a:t>L’utilizzo delle </a:t>
                      </a:r>
                      <a:r>
                        <a:rPr lang="it-IT" sz="1400" u="none" strike="noStrike" dirty="0">
                          <a:effectLst/>
                        </a:rPr>
                        <a:t>attrezzature del bar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81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           I </a:t>
            </a:r>
            <a:r>
              <a:rPr lang="it-IT" sz="3200" dirty="0"/>
              <a:t>pareri dei tirocinanti. Classi terze a. s. </a:t>
            </a:r>
            <a:r>
              <a:rPr lang="it-IT" sz="3200" dirty="0" smtClean="0"/>
              <a:t>2018-19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2800" dirty="0" smtClean="0"/>
              <a:t>Competenze e conoscenze acquisite: strumenti di lavoro e metodologie 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479148"/>
              </p:ext>
            </p:extLst>
          </p:nvPr>
        </p:nvGraphicFramePr>
        <p:xfrm>
          <a:off x="1205344" y="1690689"/>
          <a:ext cx="9975273" cy="4433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5273"/>
              </a:tblGrid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L’uso di vari strumenti di misurazione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L’utilizzo di nuovi software </a:t>
                      </a:r>
                      <a:r>
                        <a:rPr lang="it-IT" sz="1400" u="none" strike="noStrike" dirty="0" smtClean="0">
                          <a:effectLst/>
                        </a:rPr>
                        <a:t>specifici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(19)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L’utilizzo </a:t>
                      </a:r>
                      <a:r>
                        <a:rPr lang="it-IT" sz="1400" u="none" strike="noStrike" dirty="0" smtClean="0">
                          <a:effectLst/>
                        </a:rPr>
                        <a:t>di </a:t>
                      </a:r>
                      <a:r>
                        <a:rPr lang="it-IT" sz="1400" u="none" strike="noStrike" dirty="0">
                          <a:effectLst/>
                        </a:rPr>
                        <a:t>modulistica specifica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Ho imparato ad orientarmi nel territorio usando la cartina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Ho imparato a gestire la pagina social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Utilizzare stampa e unione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L’utilizzo di strumenti specifici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Il confronto ed il riscontro con i colleghi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Organizzare eventi culturali/artistici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3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Il lavoro d’ufficio con i suoi strumenti specifici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3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077149"/>
              </p:ext>
            </p:extLst>
          </p:nvPr>
        </p:nvGraphicFramePr>
        <p:xfrm>
          <a:off x="599050" y="353622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77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</a:t>
            </a:r>
            <a:r>
              <a:rPr lang="it-IT" sz="3600" dirty="0" smtClean="0"/>
              <a:t>I </a:t>
            </a:r>
            <a:r>
              <a:rPr lang="it-IT" sz="3600" dirty="0"/>
              <a:t>pareri dei tirocinanti. Classi terze a. s. </a:t>
            </a:r>
            <a:r>
              <a:rPr lang="it-IT" sz="3600" dirty="0" smtClean="0"/>
              <a:t>2018-19</a:t>
            </a:r>
            <a:r>
              <a:rPr lang="it-IT" dirty="0"/>
              <a:t/>
            </a:r>
            <a:br>
              <a:rPr lang="it-IT" dirty="0"/>
            </a:br>
            <a:r>
              <a:rPr lang="it-IT" sz="3100" dirty="0"/>
              <a:t>Competenze e conoscenze acquisite</a:t>
            </a:r>
            <a:r>
              <a:rPr lang="it-IT" sz="3100" dirty="0" smtClean="0"/>
              <a:t>: le competenze comunicative</a:t>
            </a:r>
            <a:endParaRPr lang="it-IT" sz="31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441983"/>
              </p:ext>
            </p:extLst>
          </p:nvPr>
        </p:nvGraphicFramePr>
        <p:xfrm>
          <a:off x="1066799" y="1690688"/>
          <a:ext cx="9809019" cy="4680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9019"/>
              </a:tblGrid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Parlare con i clienti dei lavori da fare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 conoscenza di termini </a:t>
                      </a:r>
                      <a:r>
                        <a:rPr lang="it-IT" sz="1400" u="none" strike="noStrike" dirty="0" smtClean="0">
                          <a:effectLst/>
                        </a:rPr>
                        <a:t>specifici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(2)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95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Relazionarsi con persone anche di lingua </a:t>
                      </a:r>
                      <a:r>
                        <a:rPr lang="it-IT" sz="1400" u="none" strike="noStrike" dirty="0" smtClean="0">
                          <a:effectLst/>
                        </a:rPr>
                        <a:t>straniera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(3)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Comunicare con molte persone </a:t>
                      </a:r>
                      <a:r>
                        <a:rPr lang="it-IT" sz="1400" u="none" strike="noStrike" dirty="0" smtClean="0">
                          <a:effectLst/>
                        </a:rPr>
                        <a:t>estranee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(2)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Lavorare in </a:t>
                      </a:r>
                      <a:r>
                        <a:rPr lang="it-IT" sz="1400" u="none" strike="noStrike" dirty="0" smtClean="0">
                          <a:effectLst/>
                        </a:rPr>
                        <a:t>gruppo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(3)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Rispettare gli orari e il personale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Porsi in modo professionale nei confronti dei </a:t>
                      </a:r>
                      <a:r>
                        <a:rPr lang="it-IT" sz="1400" u="none" strike="noStrike" dirty="0" smtClean="0">
                          <a:effectLst/>
                        </a:rPr>
                        <a:t>clienti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(6)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Andare incontro alle esigenze del cliente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Approfondire la conoscenza delle lingue </a:t>
                      </a:r>
                      <a:r>
                        <a:rPr lang="it-IT" sz="1400" u="none" strike="noStrike" dirty="0" smtClean="0">
                          <a:effectLst/>
                        </a:rPr>
                        <a:t>straniere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(3)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competenza per lavorare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8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Parlare con i bambini penso ha reso più facile per me parlare con gli adulti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25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Rispettare l’ordine gerarchico del personale della struttura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5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    I </a:t>
            </a:r>
            <a:r>
              <a:rPr lang="it-IT" sz="3200" dirty="0"/>
              <a:t>pareri dei tirocinanti. Classi terze a. s. </a:t>
            </a:r>
            <a:r>
              <a:rPr lang="it-IT" sz="3200" dirty="0" smtClean="0"/>
              <a:t>2018-19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 smtClean="0"/>
              <a:t>    Gli interessi suscitati dall’esperienza</a:t>
            </a:r>
            <a:endParaRPr lang="it-IT" sz="32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021894"/>
              </p:ext>
            </p:extLst>
          </p:nvPr>
        </p:nvGraphicFramePr>
        <p:xfrm>
          <a:off x="2336801" y="1981198"/>
          <a:ext cx="7518398" cy="3366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8398"/>
              </a:tblGrid>
              <a:tr h="8416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Ho capito che mi piace il settore del turismo e il contatto con i clienti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416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Interesse nel </a:t>
                      </a:r>
                      <a:r>
                        <a:rPr lang="it-IT" sz="1400" u="none" strike="noStrike" dirty="0" smtClean="0">
                          <a:effectLst/>
                        </a:rPr>
                        <a:t>lavorare </a:t>
                      </a:r>
                      <a:r>
                        <a:rPr lang="it-IT" sz="1400" u="none" strike="noStrike" dirty="0">
                          <a:effectLst/>
                        </a:rPr>
                        <a:t>al pc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416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Interesse </a:t>
                      </a:r>
                      <a:r>
                        <a:rPr lang="it-IT" sz="1400" u="none" strike="noStrike" dirty="0" smtClean="0">
                          <a:effectLst/>
                        </a:rPr>
                        <a:t>verso </a:t>
                      </a:r>
                      <a:r>
                        <a:rPr lang="it-IT" sz="1400" u="none" strike="noStrike" dirty="0">
                          <a:effectLst/>
                        </a:rPr>
                        <a:t>le professioni nelle strutture ricettive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416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L’utilizzo attivo di software specifici e dell’interconnessione attraverso la struttura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 </a:t>
            </a:r>
            <a:r>
              <a:rPr lang="it-IT" sz="3200" dirty="0"/>
              <a:t>I pareri dei tirocinanti. Classi terze a. s. </a:t>
            </a:r>
            <a:r>
              <a:rPr lang="it-IT" sz="3200" dirty="0" smtClean="0"/>
              <a:t>2018-19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    </a:t>
            </a:r>
            <a:r>
              <a:rPr lang="it-IT" sz="3200" dirty="0" smtClean="0"/>
              <a:t>i punti di forza dell’esperienza di tirocinio (1)</a:t>
            </a:r>
            <a:endParaRPr lang="it-IT" sz="32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396374"/>
              </p:ext>
            </p:extLst>
          </p:nvPr>
        </p:nvGraphicFramePr>
        <p:xfrm>
          <a:off x="1108364" y="1870359"/>
          <a:ext cx="9642763" cy="4488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2763"/>
              </a:tblGrid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L’autonomia nell’organizzare le </a:t>
                      </a:r>
                      <a:r>
                        <a:rPr lang="it-IT" sz="1400" u="none" strike="noStrike" dirty="0" smtClean="0">
                          <a:effectLst/>
                        </a:rPr>
                        <a:t>attività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(6)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Lavorare in </a:t>
                      </a:r>
                      <a:r>
                        <a:rPr lang="it-IT" sz="1400" u="none" strike="noStrike" dirty="0" smtClean="0">
                          <a:effectLst/>
                        </a:rPr>
                        <a:t>gruppo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(2)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 disponibilità del </a:t>
                      </a:r>
                      <a:r>
                        <a:rPr lang="it-IT" sz="1400" u="none" strike="noStrike" dirty="0" smtClean="0">
                          <a:effectLst/>
                        </a:rPr>
                        <a:t>personale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(4)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Il luogo di lavoro accogliente e il clima </a:t>
                      </a:r>
                      <a:r>
                        <a:rPr lang="it-IT" sz="1400" u="none" strike="noStrike" dirty="0" smtClean="0">
                          <a:effectLst/>
                        </a:rPr>
                        <a:t>sereno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(3)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Vedere concretamente in cosa consiste la specifica </a:t>
                      </a:r>
                      <a:r>
                        <a:rPr lang="it-IT" sz="1400" u="none" strike="noStrike" dirty="0" smtClean="0">
                          <a:effectLst/>
                        </a:rPr>
                        <a:t>professione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(3)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Vedere in prima persona come comportarsi con il cliente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Apprendere autonomamente alcune funzioni dei software di disegno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Il contatto diretto con i </a:t>
                      </a:r>
                      <a:r>
                        <a:rPr lang="it-IT" sz="1400" u="none" strike="noStrike" dirty="0" smtClean="0">
                          <a:effectLst/>
                        </a:rPr>
                        <a:t>clienti/ospiti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(2)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Il confronto con professionisti competenti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L’essere seguito da personale specializzato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relazione con i colleghi e il clima positivo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L’aver imparato come è organizzata la struttura che mi ospitava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L’impiegato che mi affiancava mi spiegava le sue mansioni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06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L’aver imparato come comunicare con il cliente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59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 I pareri dei tirocinanti. Classi terze a. s. </a:t>
            </a:r>
            <a:r>
              <a:rPr lang="it-IT" sz="3200" dirty="0" smtClean="0"/>
              <a:t>2018-19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   </a:t>
            </a:r>
            <a:r>
              <a:rPr lang="it-IT" sz="3200" dirty="0" smtClean="0"/>
              <a:t>  </a:t>
            </a:r>
            <a:r>
              <a:rPr lang="it-IT" sz="3200" dirty="0"/>
              <a:t>I punti di forza dell’esperienza di tirocinio </a:t>
            </a:r>
            <a:r>
              <a:rPr lang="it-IT" sz="3200" dirty="0" smtClean="0"/>
              <a:t>(2)</a:t>
            </a:r>
            <a:endParaRPr lang="it-IT" sz="32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790629"/>
              </p:ext>
            </p:extLst>
          </p:nvPr>
        </p:nvGraphicFramePr>
        <p:xfrm>
          <a:off x="1108364" y="1814949"/>
          <a:ext cx="9615054" cy="4405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15054"/>
              </a:tblGrid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I ricambi dei clienti, </a:t>
                      </a:r>
                      <a:r>
                        <a:rPr lang="it-IT" sz="1400" u="none" strike="noStrike" dirty="0" err="1">
                          <a:effectLst/>
                        </a:rPr>
                        <a:t>check</a:t>
                      </a:r>
                      <a:r>
                        <a:rPr lang="it-IT" sz="1400" u="none" strike="noStrike" dirty="0">
                          <a:effectLst/>
                        </a:rPr>
                        <a:t> in out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L’utilizzo del telefono fisso e della posta elettronica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Mettere in pratica le cose studiate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Saper </a:t>
                      </a:r>
                      <a:r>
                        <a:rPr lang="it-IT" sz="1400" u="none" strike="noStrike" dirty="0" smtClean="0">
                          <a:effectLst/>
                        </a:rPr>
                        <a:t>comunicare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(2)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possibilità di relazionarmi con persone di altri paesi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Usare la lingua straniera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Ho svolto lavori di tutti i tipi molto bene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L’essere sempre affiancato/a da un operatore quando facevo cose nuove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Mi sono sempre state spiegate ampiamente le cose che venivano fatte e perché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Aiutare gli operatori nei lavoratori con bambini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buona organizzazione del lavoro che dovevo svolgere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possibilità di svolgere sempre compiti nuovi stimolanti e importanti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voglia di approcciarmi a nuovi ambienti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6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 sede di tirocinio vicina a dove </a:t>
                      </a:r>
                      <a:r>
                        <a:rPr lang="it-IT" sz="1400" u="none" strike="noStrike" dirty="0" smtClean="0">
                          <a:effectLst/>
                        </a:rPr>
                        <a:t>abito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(2)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45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dirty="0"/>
              <a:t>I pareri dei </a:t>
            </a:r>
            <a:r>
              <a:rPr lang="it-IT" sz="3200" dirty="0" smtClean="0"/>
              <a:t>tirocinanti. Classi terze a. s. 2018-19</a:t>
            </a:r>
            <a:br>
              <a:rPr lang="it-IT" sz="3200" dirty="0" smtClean="0"/>
            </a:br>
            <a:r>
              <a:rPr lang="it-IT" sz="3200" dirty="0" smtClean="0"/>
              <a:t>     I punti di forza dell’esperienza di tirocinio (3)</a:t>
            </a:r>
            <a:endParaRPr lang="it-IT" sz="32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92464"/>
              </p:ext>
            </p:extLst>
          </p:nvPr>
        </p:nvGraphicFramePr>
        <p:xfrm>
          <a:off x="1246908" y="1843086"/>
          <a:ext cx="9781309" cy="4266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81309"/>
              </a:tblGrid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L’essere sempre aiutato/a e consigliato/a per migliorare il mio lavoro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Il tipo di struttura che permette di imparare le tipologie di amministrazione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Ho potuto usare strumenti che a scuola si usano molto poco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Ho potuto utilizzare strumenti e programmi diversi da quelli scolastici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Ho potuto utilizzare strumenti che ritenevo complicati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L’utilizzo di software mai utilizzati in precedenza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Ho potuto capire l’organizzazione dell’ufficio e la gestione degli archivi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Poter passare del tempo con i bambini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creazione di un gruppo con gli animatori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collaborazione e la comunicazione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Gli orari di lavoro sostenuti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5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 diversificazione delle attività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90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dirty="0"/>
              <a:t>I pareri dei </a:t>
            </a:r>
            <a:r>
              <a:rPr lang="it-IT" sz="3200" dirty="0" smtClean="0"/>
              <a:t>tirocinanti. Classi terze a. s. 2018-19</a:t>
            </a:r>
            <a:endParaRPr lang="it-IT" sz="3200" dirty="0"/>
          </a:p>
          <a:p>
            <a:pPr algn="ctr"/>
            <a:r>
              <a:rPr lang="it-IT" sz="3200" dirty="0" smtClean="0"/>
              <a:t> I punti di debolezza dell’esperienza di tirocinio (1)</a:t>
            </a:r>
            <a:endParaRPr lang="it-IT" sz="32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851242"/>
              </p:ext>
            </p:extLst>
          </p:nvPr>
        </p:nvGraphicFramePr>
        <p:xfrm>
          <a:off x="1274618" y="1843092"/>
          <a:ext cx="9850582" cy="4336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50582"/>
              </a:tblGrid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 mancata formazione da parte della </a:t>
                      </a:r>
                      <a:r>
                        <a:rPr lang="it-IT" sz="1400" u="none" strike="noStrike" dirty="0" smtClean="0">
                          <a:effectLst/>
                        </a:rPr>
                        <a:t>scuola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(2)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Poca supervisione da parte del tutor </a:t>
                      </a:r>
                      <a:r>
                        <a:rPr lang="it-IT" sz="1400" u="none" strike="noStrike" dirty="0" smtClean="0">
                          <a:effectLst/>
                        </a:rPr>
                        <a:t>aziendale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(5)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L’esperienza ere poco coerente con l’indirizzo di </a:t>
                      </a:r>
                      <a:r>
                        <a:rPr lang="it-IT" sz="1400" u="none" strike="noStrike" dirty="0" smtClean="0">
                          <a:effectLst/>
                        </a:rPr>
                        <a:t>studio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(4)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monotonia dell’incarico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Poche conoscenze acquisite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All’inizio non sapevo come usare i vari programmi su pc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Insicurezza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Svolgere attività diversificate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Non mi venivano assegnati dei compiti, rimanevo </a:t>
                      </a:r>
                      <a:r>
                        <a:rPr lang="it-IT" sz="1400" u="none" strike="noStrike" dirty="0" smtClean="0">
                          <a:effectLst/>
                        </a:rPr>
                        <a:t>seduto/a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t-IT" sz="1400" u="none" strike="noStrike" dirty="0" smtClean="0">
                          <a:effectLst/>
                        </a:rPr>
                        <a:t> </a:t>
                      </a:r>
                      <a:r>
                        <a:rPr lang="it-IT" sz="1400" u="none" strike="noStrike" dirty="0">
                          <a:effectLst/>
                        </a:rPr>
                        <a:t>tutto il tempo, a volte anche da solo/a e non partecipavo alle riunioni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Poche esperienze valide dal punto di vista lavorativo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Gli orari di punta in reception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difficoltà a parlare con i clienti al bancone e al telefono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335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Ho </a:t>
                      </a:r>
                      <a:r>
                        <a:rPr lang="it-IT" sz="1400" u="none" strike="noStrike" dirty="0" smtClean="0">
                          <a:effectLst/>
                        </a:rPr>
                        <a:t>svolto </a:t>
                      </a:r>
                      <a:r>
                        <a:rPr lang="it-IT" sz="1400" u="none" strike="noStrike" dirty="0">
                          <a:effectLst/>
                        </a:rPr>
                        <a:t>poche attività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49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dirty="0"/>
              <a:t>I pareri dei </a:t>
            </a:r>
            <a:r>
              <a:rPr lang="it-IT" sz="3200" dirty="0" smtClean="0"/>
              <a:t>tirocinanti. Classi terze a. s. 2018-19</a:t>
            </a:r>
            <a:endParaRPr lang="it-IT" sz="3200" dirty="0"/>
          </a:p>
          <a:p>
            <a:pPr algn="ctr"/>
            <a:r>
              <a:rPr lang="it-IT" sz="3200" dirty="0" smtClean="0"/>
              <a:t> I punti di debolezza dell’esperienza di tirocinio (2)</a:t>
            </a:r>
            <a:endParaRPr lang="it-IT" sz="32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287882"/>
              </p:ext>
            </p:extLst>
          </p:nvPr>
        </p:nvGraphicFramePr>
        <p:xfrm>
          <a:off x="1219200" y="2105883"/>
          <a:ext cx="9670473" cy="403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0473"/>
              </a:tblGrid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Poche competenze per </a:t>
                      </a:r>
                      <a:r>
                        <a:rPr lang="it-IT" sz="1400" u="none" strike="noStrike" dirty="0" smtClean="0">
                          <a:effectLst/>
                        </a:rPr>
                        <a:t>inserirsi </a:t>
                      </a:r>
                      <a:r>
                        <a:rPr lang="it-IT" sz="1400" u="none" strike="noStrike" dirty="0">
                          <a:effectLst/>
                        </a:rPr>
                        <a:t>nel lavoro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Mancanza di cose da fare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 ripetitività delle mansioni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Poche esperienze nuove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Avevo troppo tempo libero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L’organizzazione a volte era un po’ carente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A volte si creava un clima un po’ teso e confuso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Mi erano attribuiti dei compiti per cui avrei necessitato di strumenti più adeguati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Non ho potuto vedere tutti gli aspetti amministrativi a causa di un momentaneo problema di personale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4031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Lavorare da solo/a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89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dirty="0"/>
              <a:t>I pareri dei </a:t>
            </a:r>
            <a:r>
              <a:rPr lang="it-IT" sz="3200" dirty="0" smtClean="0"/>
              <a:t>tirocinanti. Classi terze a. s. 2018-19</a:t>
            </a:r>
            <a:endParaRPr lang="it-IT" sz="3200" dirty="0"/>
          </a:p>
          <a:p>
            <a:pPr algn="ctr"/>
            <a:r>
              <a:rPr lang="it-IT" sz="3200" dirty="0" smtClean="0"/>
              <a:t>Osservazioni e suggerimenti</a:t>
            </a:r>
            <a:endParaRPr lang="it-IT" sz="32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102897"/>
              </p:ext>
            </p:extLst>
          </p:nvPr>
        </p:nvGraphicFramePr>
        <p:xfrm>
          <a:off x="1828800" y="2216725"/>
          <a:ext cx="8686800" cy="2258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6800"/>
              </a:tblGrid>
              <a:tr h="11291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Si dovrebbero assegnare al tirocinante più mansioni, lasciargli autonomia e non lasciarlo da solo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112914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Adattare gli incarichi a più percorsi formativi e alternare gli incarichi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37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464962"/>
              </p:ext>
            </p:extLst>
          </p:nvPr>
        </p:nvGraphicFramePr>
        <p:xfrm>
          <a:off x="838200" y="365125"/>
          <a:ext cx="10515600" cy="581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813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530353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704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192329"/>
              </p:ext>
            </p:extLst>
          </p:nvPr>
        </p:nvGraphicFramePr>
        <p:xfrm>
          <a:off x="838200" y="365125"/>
          <a:ext cx="10515599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11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528732"/>
              </p:ext>
            </p:extLst>
          </p:nvPr>
        </p:nvGraphicFramePr>
        <p:xfrm>
          <a:off x="838200" y="365125"/>
          <a:ext cx="10515599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34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0766457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559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863411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452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1327</Words>
  <Application>Microsoft Office PowerPoint</Application>
  <PresentationFormat>Widescreen</PresentationFormat>
  <Paragraphs>161</Paragraphs>
  <Slides>37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Tema di Office</vt:lpstr>
      <vt:lpstr>   Alternanza scuola-lavoro a. s. 2018-19   Rapporto sulle esperienze di tirocinio curricolare   Classi terze dell’Istituto di Istruzione Superiore di Primiero</vt:lpstr>
      <vt:lpstr>Dati riassuntivi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 pareri dei tirocinanti. Classi terze a. s. 2018-19 Competenze e conoscenze acquisite: le tecniche specifiche</vt:lpstr>
      <vt:lpstr>           I pareri dei tirocinanti. Classi terze a. s. 2018-19 Competenze e conoscenze acquisite: strumenti di lavoro e metodologie </vt:lpstr>
      <vt:lpstr>    I pareri dei tirocinanti. Classi terze a. s. 2018-19 Competenze e conoscenze acquisite: le competenze comunicative</vt:lpstr>
      <vt:lpstr>    I pareri dei tirocinanti. Classi terze a. s. 2018-19     Gli interessi suscitati dall’esperienza</vt:lpstr>
      <vt:lpstr> I pareri dei tirocinanti. Classi terze a. s. 2018-19     i punti di forza dell’esperienza di tirocinio (1)</vt:lpstr>
      <vt:lpstr> I pareri dei tirocinanti. Classi terze a. s. 2018-19      I punti di forza dell’esperienza di tirocinio (2)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Rapporto sulle esperienze di tirocinio curricolare a. s. 2017-18. Classi terze e quarte  dell’Istituto di Istruzione Superiore di Primiero</dc:title>
  <dc:creator>edilio</dc:creator>
  <cp:lastModifiedBy>edilio</cp:lastModifiedBy>
  <cp:revision>41</cp:revision>
  <dcterms:created xsi:type="dcterms:W3CDTF">2019-01-30T13:51:01Z</dcterms:created>
  <dcterms:modified xsi:type="dcterms:W3CDTF">2020-02-04T20:12:03Z</dcterms:modified>
</cp:coreProperties>
</file>