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9" r:id="rId24"/>
    <p:sldId id="26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FFEB"/>
    <a:srgbClr val="61D6FF"/>
    <a:srgbClr val="F9B1EB"/>
    <a:srgbClr val="FF8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QUARTE%202017-18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DILIO%204%20dal%2006%20giu%202018\EDILIUZ\SCUOLA\TIROCINI%20ALTERNANZA%20dall'%20a.%20s.%202015-2016\ALTERNANZA%202018-%202019\ELAB%20GRAFICO%20STAGISTI%20classi%20TERZE%202017-1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 Durante lo stage sono stato/a affiancato/a da</a:t>
            </a:r>
          </a:p>
        </c:rich>
      </c:tx>
      <c:layout>
        <c:manualLayout>
          <c:xMode val="edge"/>
          <c:yMode val="edge"/>
          <c:x val="0.24283781524304499"/>
          <c:y val="0.15789473684210525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870406390686244"/>
          <c:y val="0.30828629428418347"/>
          <c:w val="0.73203205262724924"/>
          <c:h val="0.5761628249101230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tutti'!$B$5:$B$8</c:f>
              <c:strCache>
                <c:ptCount val="4"/>
                <c:pt idx="0">
                  <c:v>persona del direttivo</c:v>
                </c:pt>
                <c:pt idx="1">
                  <c:v>impiegato</c:v>
                </c:pt>
                <c:pt idx="2">
                  <c:v>operaio</c:v>
                </c:pt>
                <c:pt idx="3">
                  <c:v>nessuno</c:v>
                </c:pt>
              </c:strCache>
            </c:strRef>
          </c:cat>
          <c:val>
            <c:numRef>
              <c:f>'elab tutti'!$C$5:$C$8</c:f>
              <c:numCache>
                <c:formatCode>General</c:formatCode>
                <c:ptCount val="4"/>
                <c:pt idx="0">
                  <c:v>21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9204512"/>
        <c:axId val="309206080"/>
        <c:axId val="0"/>
      </c:bar3DChart>
      <c:catAx>
        <c:axId val="30920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092060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092060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0920451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5 Le attività che ho svolto sono state</a:t>
            </a:r>
          </a:p>
        </c:rich>
      </c:tx>
      <c:layout>
        <c:manualLayout>
          <c:xMode val="edge"/>
          <c:yMode val="edge"/>
          <c:x val="0.26184686381754185"/>
          <c:y val="0.1553792449135712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833759590792839"/>
          <c:y val="0.34573341097405269"/>
          <c:w val="0.6662404092071611"/>
          <c:h val="0.48140095198918731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tutti'!$B$29:$B$32</c:f>
              <c:strCache>
                <c:ptCount val="4"/>
                <c:pt idx="0">
                  <c:v>attività semplici e guidate</c:v>
                </c:pt>
                <c:pt idx="1">
                  <c:v>via via più complesse ma guidate</c:v>
                </c:pt>
                <c:pt idx="2">
                  <c:v>complesse dall’inizio ma guidate</c:v>
                </c:pt>
                <c:pt idx="3">
                  <c:v>complesse dall’inizio non guidate</c:v>
                </c:pt>
              </c:strCache>
            </c:strRef>
          </c:cat>
          <c:val>
            <c:numRef>
              <c:f>'elab tutti'!$C$29:$C$32</c:f>
              <c:numCache>
                <c:formatCode>General</c:formatCode>
                <c:ptCount val="4"/>
                <c:pt idx="0">
                  <c:v>6</c:v>
                </c:pt>
                <c:pt idx="1">
                  <c:v>28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9168"/>
        <c:axId val="343284072"/>
        <c:axId val="0"/>
      </c:bar3DChart>
      <c:catAx>
        <c:axId val="34328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407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328407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916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6 Coerenza con il percorso formativo</a:t>
            </a:r>
          </a:p>
        </c:rich>
      </c:tx>
      <c:layout>
        <c:manualLayout>
          <c:xMode val="edge"/>
          <c:yMode val="edge"/>
          <c:x val="0.29644848292414155"/>
          <c:y val="0.1580190499003283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00566860600853"/>
          <c:y val="0.34669851246788452"/>
          <c:w val="0.66393531198678701"/>
          <c:h val="0.5518874280101019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tutti'!$B$35:$B$39</c:f>
              <c:strCache>
                <c:ptCount val="4"/>
                <c:pt idx="0">
                  <c:v>sempre</c:v>
                </c:pt>
                <c:pt idx="1">
                  <c:v>non sempre</c:v>
                </c:pt>
                <c:pt idx="2">
                  <c:v>mai</c:v>
                </c:pt>
                <c:pt idx="3">
                  <c:v>altro</c:v>
                </c:pt>
              </c:strCache>
            </c:strRef>
          </c:cat>
          <c:val>
            <c:numRef>
              <c:f>'elab tutti'!$C$35:$C$39</c:f>
              <c:numCache>
                <c:formatCode>General</c:formatCode>
                <c:ptCount val="5"/>
                <c:pt idx="0">
                  <c:v>11</c:v>
                </c:pt>
                <c:pt idx="1">
                  <c:v>19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4464"/>
        <c:axId val="343286032"/>
        <c:axId val="0"/>
      </c:bar3DChart>
      <c:catAx>
        <c:axId val="34328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603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328603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446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6 Coerenza con il percorso formativo</a:t>
            </a:r>
          </a:p>
        </c:rich>
      </c:tx>
      <c:layout>
        <c:manualLayout>
          <c:xMode val="edge"/>
          <c:yMode val="edge"/>
          <c:x val="0.27320081589843342"/>
          <c:y val="0.1543466972066323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0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989847715736041"/>
          <c:y val="0.35044681052813997"/>
          <c:w val="0.6624365482233503"/>
          <c:h val="0.5535720319170618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tutti'!$B$35:$B$39</c:f>
              <c:strCache>
                <c:ptCount val="4"/>
                <c:pt idx="0">
                  <c:v>sempre</c:v>
                </c:pt>
                <c:pt idx="1">
                  <c:v>non sempre</c:v>
                </c:pt>
                <c:pt idx="2">
                  <c:v>mai</c:v>
                </c:pt>
                <c:pt idx="3">
                  <c:v>altro</c:v>
                </c:pt>
              </c:strCache>
            </c:strRef>
          </c:cat>
          <c:val>
            <c:numRef>
              <c:f>'elab tutti'!$C$35:$C$39</c:f>
              <c:numCache>
                <c:formatCode>General</c:formatCode>
                <c:ptCount val="5"/>
                <c:pt idx="0">
                  <c:v>26</c:v>
                </c:pt>
                <c:pt idx="1">
                  <c:v>13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7208"/>
        <c:axId val="343285248"/>
        <c:axId val="0"/>
      </c:bar3DChart>
      <c:catAx>
        <c:axId val="343287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52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32852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720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7 Le mie conoscenze/competenze rispetto  all'esperienza svolta erano</a:t>
            </a:r>
          </a:p>
        </c:rich>
      </c:tx>
      <c:layout>
        <c:manualLayout>
          <c:xMode val="edge"/>
          <c:yMode val="edge"/>
          <c:x val="0.11491108071135431"/>
          <c:y val="0.151961148038133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868673050615595"/>
          <c:y val="0.32592236741629754"/>
          <c:w val="0.7043962920657898"/>
          <c:h val="0.4552324066844258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tutti'!$B$41:$B$44</c:f>
              <c:strCache>
                <c:ptCount val="4"/>
                <c:pt idx="0">
                  <c:v>superiori</c:v>
                </c:pt>
                <c:pt idx="1">
                  <c:v>adeguate</c:v>
                </c:pt>
                <c:pt idx="2">
                  <c:v>sufficienti</c:v>
                </c:pt>
                <c:pt idx="3">
                  <c:v>non pertinenti</c:v>
                </c:pt>
              </c:strCache>
            </c:strRef>
          </c:cat>
          <c:val>
            <c:numRef>
              <c:f>'elab tutti'!$C$41:$C$44</c:f>
              <c:numCache>
                <c:formatCode>General</c:formatCode>
                <c:ptCount val="4"/>
                <c:pt idx="0">
                  <c:v>4</c:v>
                </c:pt>
                <c:pt idx="1">
                  <c:v>19</c:v>
                </c:pt>
                <c:pt idx="2">
                  <c:v>12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5640"/>
        <c:axId val="343283680"/>
        <c:axId val="0"/>
      </c:bar3DChart>
      <c:catAx>
        <c:axId val="343285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36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32836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564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7 Le mie conoscenze/competenze rispetto  all'esperienza erano</a:t>
            </a:r>
          </a:p>
        </c:rich>
      </c:tx>
      <c:layout>
        <c:manualLayout>
          <c:xMode val="edge"/>
          <c:yMode val="edge"/>
          <c:x val="0.17280823936343473"/>
          <c:y val="0.159817707926895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103862655059994"/>
          <c:y val="0.33382371184876658"/>
          <c:w val="0.70159129806610998"/>
          <c:h val="0.4130781713251765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tutti'!$B$41:$B$44</c:f>
              <c:strCache>
                <c:ptCount val="4"/>
                <c:pt idx="0">
                  <c:v>superiori</c:v>
                </c:pt>
                <c:pt idx="1">
                  <c:v>adeguate</c:v>
                </c:pt>
                <c:pt idx="2">
                  <c:v>sufficienti</c:v>
                </c:pt>
                <c:pt idx="3">
                  <c:v>non pertinenti</c:v>
                </c:pt>
              </c:strCache>
            </c:strRef>
          </c:cat>
          <c:val>
            <c:numRef>
              <c:f>'elab tutti'!$C$41:$C$44</c:f>
              <c:numCache>
                <c:formatCode>General</c:formatCode>
                <c:ptCount val="4"/>
                <c:pt idx="0">
                  <c:v>3</c:v>
                </c:pt>
                <c:pt idx="1">
                  <c:v>24</c:v>
                </c:pt>
                <c:pt idx="2">
                  <c:v>14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7992"/>
        <c:axId val="343288384"/>
        <c:axId val="0"/>
      </c:bar3DChart>
      <c:catAx>
        <c:axId val="343287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838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328838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799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8 Il tempo a disposizione per svolgere l'esperienza è stato</a:t>
            </a:r>
          </a:p>
        </c:rich>
      </c:tx>
      <c:layout>
        <c:manualLayout>
          <c:xMode val="edge"/>
          <c:yMode val="edge"/>
          <c:x val="0.20817395056816551"/>
          <c:y val="0.1624713958810068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141577449168949"/>
          <c:y val="0.33396684108901675"/>
          <c:w val="0.79942295271375974"/>
          <c:h val="0.5173359078240796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tutti'!$B$47:$B$51</c:f>
              <c:strCache>
                <c:ptCount val="4"/>
                <c:pt idx="0">
                  <c:v>largamente insufficiente</c:v>
                </c:pt>
                <c:pt idx="1">
                  <c:v>appena sufficiente</c:v>
                </c:pt>
                <c:pt idx="2">
                  <c:v>adeguato</c:v>
                </c:pt>
                <c:pt idx="3">
                  <c:v>eccessivo</c:v>
                </c:pt>
              </c:strCache>
            </c:strRef>
          </c:cat>
          <c:val>
            <c:numRef>
              <c:f>'elab tutti'!$C$47:$C$51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33</c:v>
                </c:pt>
                <c:pt idx="3">
                  <c:v>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1720"/>
        <c:axId val="343282896"/>
        <c:axId val="0"/>
      </c:bar3DChart>
      <c:catAx>
        <c:axId val="343281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28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32828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172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8 Il tempo a disposizione per svolgere l'esperienza è stato</a:t>
            </a:r>
          </a:p>
        </c:rich>
      </c:tx>
      <c:layout>
        <c:manualLayout>
          <c:xMode val="edge"/>
          <c:yMode val="edge"/>
          <c:x val="0.16"/>
          <c:y val="0.1533180778032036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005798202838584"/>
          <c:y val="0.32684758695636335"/>
          <c:w val="0.81430101398183152"/>
          <c:h val="0.526200786281039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tutti'!$B$47:$B$51</c:f>
              <c:strCache>
                <c:ptCount val="4"/>
                <c:pt idx="0">
                  <c:v>largamente insufficiente</c:v>
                </c:pt>
                <c:pt idx="1">
                  <c:v>appena sufficiente</c:v>
                </c:pt>
                <c:pt idx="2">
                  <c:v>adeguato</c:v>
                </c:pt>
                <c:pt idx="3">
                  <c:v>eccessivo</c:v>
                </c:pt>
              </c:strCache>
            </c:strRef>
          </c:cat>
          <c:val>
            <c:numRef>
              <c:f>'elab tutti'!$C$47:$C$51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31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282112"/>
        <c:axId val="343282504"/>
        <c:axId val="0"/>
      </c:bar3DChart>
      <c:catAx>
        <c:axId val="3432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2504"/>
        <c:crossesAt val="0"/>
        <c:auto val="1"/>
        <c:lblAlgn val="ctr"/>
        <c:lblOffset val="100"/>
        <c:tickMarkSkip val="1"/>
        <c:noMultiLvlLbl val="0"/>
      </c:catAx>
      <c:valAx>
        <c:axId val="3432825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328211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9 Ho potuto conoscere l'organizzazione del lavoro in cui ero inserito</a:t>
            </a:r>
          </a:p>
        </c:rich>
      </c:tx>
      <c:layout>
        <c:manualLayout>
          <c:xMode val="edge"/>
          <c:yMode val="edge"/>
          <c:x val="9.3535138475177901E-2"/>
          <c:y val="0.1645885286783042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493523873984741"/>
          <c:y val="0.23887890819990321"/>
          <c:w val="0.71243967876380865"/>
          <c:h val="0.6559119033897625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tutti'!$B$53:$B$56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'elab tutti'!$C$53:$C$56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16</c:v>
                </c:pt>
                <c:pt idx="3">
                  <c:v>13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5840"/>
        <c:axId val="344033880"/>
        <c:axId val="0"/>
      </c:bar3DChart>
      <c:catAx>
        <c:axId val="34403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38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0338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584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9 Ho potuto conoscere l'organizzazione del lavoro in cui ero inserito</a:t>
            </a:r>
          </a:p>
        </c:rich>
      </c:tx>
      <c:layout>
        <c:manualLayout>
          <c:xMode val="edge"/>
          <c:yMode val="edge"/>
          <c:x val="0.15139967920006261"/>
          <c:y val="0.1742243436754176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95713752447086"/>
          <c:y val="0.27837574633452511"/>
          <c:w val="0.70597116424334561"/>
          <c:h val="0.5465451753574677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tutti'!$B$53:$B$56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'elab tutti'!$C$53:$C$56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18</c:v>
                </c:pt>
                <c:pt idx="3">
                  <c:v>22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1136"/>
        <c:axId val="344035056"/>
        <c:axId val="0"/>
      </c:bar3DChart>
      <c:catAx>
        <c:axId val="34403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505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03505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1136"/>
        <c:crossesAt val="1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9/b Ritengo di aver acquisito</a:t>
            </a:r>
          </a:p>
        </c:rich>
      </c:tx>
      <c:layout>
        <c:manualLayout>
          <c:xMode val="edge"/>
          <c:yMode val="edge"/>
          <c:x val="0.33425056837453276"/>
          <c:y val="0.17472134816572171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6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0654078733923795"/>
          <c:y val="0.23575884870824837"/>
          <c:w val="0.71552393914601786"/>
          <c:h val="0.6633171233123020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tutti'!$B$59:$B$61</c:f>
              <c:strCache>
                <c:ptCount val="3"/>
                <c:pt idx="0">
                  <c:v>conoscenze/competenze specifiche</c:v>
                </c:pt>
                <c:pt idx="1">
                  <c:v>metodologie e sistemi di lavoro</c:v>
                </c:pt>
                <c:pt idx="2">
                  <c:v>competenze comunicative utili</c:v>
                </c:pt>
              </c:strCache>
            </c:strRef>
          </c:cat>
          <c:val>
            <c:numRef>
              <c:f>'elab tutti'!$C$59:$C$61</c:f>
              <c:numCache>
                <c:formatCode>General</c:formatCode>
                <c:ptCount val="3"/>
                <c:pt idx="0">
                  <c:v>25</c:v>
                </c:pt>
                <c:pt idx="1">
                  <c:v>24</c:v>
                </c:pt>
                <c:pt idx="2">
                  <c:v>24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8192"/>
        <c:axId val="344034272"/>
        <c:axId val="0"/>
      </c:bar3DChart>
      <c:catAx>
        <c:axId val="34403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4272"/>
        <c:crossesAt val="0"/>
        <c:auto val="0"/>
        <c:lblAlgn val="ctr"/>
        <c:lblOffset val="100"/>
        <c:tickMarkSkip val="1"/>
        <c:noMultiLvlLbl val="0"/>
      </c:catAx>
      <c:valAx>
        <c:axId val="34403427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81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 Durante lo stage sono stato/a affiancato/a da</a:t>
            </a:r>
          </a:p>
        </c:rich>
      </c:tx>
      <c:layout>
        <c:manualLayout>
          <c:xMode val="edge"/>
          <c:yMode val="edge"/>
          <c:x val="0.20267191238946067"/>
          <c:y val="0.1650512282000977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96354716793506"/>
          <c:y val="0.34504167040780603"/>
          <c:w val="0.6657967690549329"/>
          <c:h val="0.524793917865764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tutti'!$B$5:$B$8</c:f>
              <c:strCache>
                <c:ptCount val="4"/>
                <c:pt idx="0">
                  <c:v>persona del direttivo</c:v>
                </c:pt>
                <c:pt idx="1">
                  <c:v>impiegato</c:v>
                </c:pt>
                <c:pt idx="2">
                  <c:v>operaio</c:v>
                </c:pt>
                <c:pt idx="3">
                  <c:v>nessuno</c:v>
                </c:pt>
              </c:strCache>
            </c:strRef>
          </c:cat>
          <c:val>
            <c:numRef>
              <c:f>'elab tutti'!$C$5:$C$8</c:f>
              <c:numCache>
                <c:formatCode>General</c:formatCode>
                <c:ptCount val="4"/>
                <c:pt idx="0">
                  <c:v>20</c:v>
                </c:pt>
                <c:pt idx="1">
                  <c:v>18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9204120"/>
        <c:axId val="309204904"/>
        <c:axId val="0"/>
      </c:bar3DChart>
      <c:catAx>
        <c:axId val="309204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0920490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092049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0920412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9/b Ritengo di aver acquisito</a:t>
            </a:r>
          </a:p>
        </c:rich>
      </c:tx>
      <c:layout>
        <c:manualLayout>
          <c:xMode val="edge"/>
          <c:yMode val="edge"/>
          <c:x val="0.29719630892850496"/>
          <c:y val="0.17595503796820181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9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5190028351643521E-2"/>
          <c:y val="0.22443988019622713"/>
          <c:w val="0.8204416862347057"/>
          <c:h val="0.6742209046812566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tutti'!$B$59:$B$61</c:f>
              <c:strCache>
                <c:ptCount val="3"/>
                <c:pt idx="0">
                  <c:v>conoscenze/competenze specifiche</c:v>
                </c:pt>
                <c:pt idx="1">
                  <c:v>metodologie e sistemi di lavoro</c:v>
                </c:pt>
                <c:pt idx="2">
                  <c:v>competenze comunicative utili</c:v>
                </c:pt>
              </c:strCache>
            </c:strRef>
          </c:cat>
          <c:val>
            <c:numRef>
              <c:f>'elab tutti'!$C$59:$C$61</c:f>
              <c:numCache>
                <c:formatCode>General</c:formatCode>
                <c:ptCount val="3"/>
                <c:pt idx="0">
                  <c:v>39</c:v>
                </c:pt>
                <c:pt idx="1">
                  <c:v>32</c:v>
                </c:pt>
                <c:pt idx="2">
                  <c:v>23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1528"/>
        <c:axId val="344031920"/>
        <c:axId val="0"/>
      </c:bar3DChart>
      <c:catAx>
        <c:axId val="344031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1920"/>
        <c:crossesAt val="0"/>
        <c:auto val="1"/>
        <c:lblAlgn val="ctr"/>
        <c:lblOffset val="100"/>
        <c:tickMarkSkip val="1"/>
        <c:noMultiLvlLbl val="0"/>
      </c:catAx>
      <c:valAx>
        <c:axId val="34403192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152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10 Nuovi interessi suscitati dall'esperienza</a:t>
            </a:r>
          </a:p>
        </c:rich>
      </c:tx>
      <c:layout>
        <c:manualLayout>
          <c:xMode val="edge"/>
          <c:yMode val="edge"/>
          <c:x val="0.24659400544959129"/>
          <c:y val="0.1727942727430211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69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62023130085187"/>
          <c:y val="0.26393887785585213"/>
          <c:w val="0.72744390852168628"/>
          <c:h val="0.5365583142544578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tutti'!$B$64:$B$67</c:f>
              <c:strCache>
                <c:ptCount val="4"/>
                <c:pt idx="0">
                  <c:v>mi è rimasta indifferente</c:v>
                </c:pt>
                <c:pt idx="1">
                  <c:v>pochi interessi non degni di nota</c:v>
                </c:pt>
                <c:pt idx="2">
                  <c:v>pochi interessi significativi</c:v>
                </c:pt>
                <c:pt idx="3">
                  <c:v>interessi degni di nota</c:v>
                </c:pt>
              </c:strCache>
            </c:strRef>
          </c:cat>
          <c:val>
            <c:numRef>
              <c:f>'elab tutti'!$C$64:$C$67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22</c:v>
                </c:pt>
                <c:pt idx="3">
                  <c:v>8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6624"/>
        <c:axId val="344033488"/>
        <c:axId val="0"/>
      </c:bar3DChart>
      <c:catAx>
        <c:axId val="34403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348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03348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662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10 Nuovi interessi suscitati dall'esperienza</a:t>
            </a:r>
          </a:p>
        </c:rich>
      </c:tx>
      <c:layout>
        <c:manualLayout>
          <c:xMode val="edge"/>
          <c:yMode val="edge"/>
          <c:x val="0.27890563572745253"/>
          <c:y val="0.17272955177511001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840349369466889"/>
          <c:y val="0.18359152192327485"/>
          <c:w val="0.74094999853188814"/>
          <c:h val="0.6788597133746179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tutti'!$B$64:$B$67</c:f>
              <c:strCache>
                <c:ptCount val="4"/>
                <c:pt idx="0">
                  <c:v>mi è rimasta indifferente</c:v>
                </c:pt>
                <c:pt idx="1">
                  <c:v>pochi interessi non degni di nota</c:v>
                </c:pt>
                <c:pt idx="2">
                  <c:v>pochi interessi significativi</c:v>
                </c:pt>
                <c:pt idx="3">
                  <c:v>interessi degni di nota</c:v>
                </c:pt>
              </c:strCache>
            </c:strRef>
          </c:cat>
          <c:val>
            <c:numRef>
              <c:f>'elab tutti'!$C$64:$C$67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19</c:v>
                </c:pt>
                <c:pt idx="3">
                  <c:v>14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3096"/>
        <c:axId val="344032704"/>
        <c:axId val="0"/>
      </c:bar3DChart>
      <c:catAx>
        <c:axId val="344033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270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0327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309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 Le conoscenze/competenze che ho acquisito: lavorare in gruppo</a:t>
            </a:r>
          </a:p>
        </c:rich>
      </c:tx>
      <c:layout>
        <c:manualLayout>
          <c:xMode val="edge"/>
          <c:yMode val="edge"/>
          <c:x val="0.14986376021798364"/>
          <c:y val="0.16517875145912331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850136239782016"/>
          <c:y val="0.29349080273744726"/>
          <c:w val="0.77847553926784707"/>
          <c:h val="0.608295860965154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tutti'!$B$70:$B$73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tutti'!$C$70:$C$73</c:f>
              <c:numCache>
                <c:formatCode>General</c:formatCode>
                <c:ptCount val="4"/>
                <c:pt idx="0">
                  <c:v>4</c:v>
                </c:pt>
                <c:pt idx="1">
                  <c:v>13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038584"/>
        <c:axId val="344256496"/>
        <c:axId val="0"/>
      </c:bar3DChart>
      <c:catAx>
        <c:axId val="344038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564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2564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03858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 Le conoscenze/competenze che ho acquisito: lavorare in gruppo</a:t>
            </a:r>
          </a:p>
        </c:rich>
      </c:tx>
      <c:layout>
        <c:manualLayout>
          <c:xMode val="edge"/>
          <c:yMode val="edge"/>
          <c:x val="0.13361481080620771"/>
          <c:y val="0.1766057023698465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504997901329118"/>
          <c:y val="0.28973243920425862"/>
          <c:w val="0.73585274991985394"/>
          <c:h val="0.6029039350374183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tutti'!$B$70:$B$73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tutti'!$C$70:$C$73</c:f>
              <c:numCache>
                <c:formatCode>General</c:formatCode>
                <c:ptCount val="4"/>
                <c:pt idx="0">
                  <c:v>4</c:v>
                </c:pt>
                <c:pt idx="1">
                  <c:v>10</c:v>
                </c:pt>
                <c:pt idx="2">
                  <c:v>20</c:v>
                </c:pt>
                <c:pt idx="3">
                  <c:v>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257280"/>
        <c:axId val="344260024"/>
        <c:axId val="0"/>
      </c:bar3DChart>
      <c:catAx>
        <c:axId val="34425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6002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26002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57280"/>
        <c:crossesAt val="1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11a Le conoscenze/competenze che ho acquisito: rispettare gli orari</a:t>
            </a:r>
          </a:p>
        </c:rich>
      </c:tx>
      <c:layout>
        <c:manualLayout>
          <c:xMode val="edge"/>
          <c:yMode val="edge"/>
          <c:x val="0.11528150134048257"/>
          <c:y val="0.1644448013125028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745308310991956"/>
          <c:y val="0.263630070836467"/>
          <c:w val="0.72902584879713372"/>
          <c:h val="0.6430386812293600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tutti'!$B$76:$B$79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tutti'!$C$76:$C$79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22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258064"/>
        <c:axId val="344258848"/>
        <c:axId val="0"/>
      </c:bar3DChart>
      <c:catAx>
        <c:axId val="34425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588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2588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5806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11a Le conoscenze/competenze che ho acquisito: rispettare gli orari</a:t>
            </a:r>
          </a:p>
        </c:rich>
      </c:tx>
      <c:layout>
        <c:manualLayout>
          <c:xMode val="edge"/>
          <c:yMode val="edge"/>
          <c:x val="0.12792305703222859"/>
          <c:y val="0.1766173444723270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726721049167729"/>
          <c:y val="0.24051169354686072"/>
          <c:w val="0.68434888763465407"/>
          <c:h val="0.6575004327374576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tutti'!$B$76:$B$79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tutti'!$C$76:$C$79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23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259240"/>
        <c:axId val="344259632"/>
        <c:axId val="0"/>
      </c:bar3DChart>
      <c:catAx>
        <c:axId val="344259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5963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25963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25924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11b Le conoscenze/competenze che ho acquisito: adattarmi a nuovi ambienti sconosciuti</a:t>
            </a:r>
          </a:p>
        </c:rich>
      </c:tx>
      <c:layout>
        <c:manualLayout>
          <c:xMode val="edge"/>
          <c:yMode val="edge"/>
          <c:x val="0.13815798349993799"/>
          <c:y val="0.1772155549832603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464806383974061"/>
          <c:y val="0.30311478055651242"/>
          <c:w val="0.71749675715326566"/>
          <c:h val="0.6127252686671582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tutti'!$B$82:$B$85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tutti'!$C$82:$C$85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19</c:v>
                </c:pt>
                <c:pt idx="3">
                  <c:v>12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42592"/>
        <c:axId val="344744160"/>
        <c:axId val="0"/>
      </c:bar3DChart>
      <c:catAx>
        <c:axId val="34474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416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7441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259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11b Le conoscenze/competenze che ho acquisito: adattarmi a nuovi ambienti sconosciuti</a:t>
            </a:r>
          </a:p>
        </c:rich>
      </c:tx>
      <c:layout>
        <c:manualLayout>
          <c:xMode val="edge"/>
          <c:yMode val="edge"/>
          <c:x val="0.13630247382980379"/>
          <c:y val="0.1895261845386533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89494493155487"/>
          <c:y val="0.3062733338403445"/>
          <c:w val="0.70680094090987189"/>
          <c:h val="0.6286305640315508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tutti'!$B$82:$B$85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tutti'!$C$82:$C$85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18</c:v>
                </c:pt>
                <c:pt idx="3">
                  <c:v>19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44552"/>
        <c:axId val="344747296"/>
        <c:axId val="0"/>
      </c:bar3DChart>
      <c:catAx>
        <c:axId val="344744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72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7472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455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11c Le conoscenze/competenze che ho acquisito:  utilizzare le risorse organizzative </a:t>
            </a:r>
          </a:p>
        </c:rich>
      </c:tx>
      <c:layout>
        <c:manualLayout>
          <c:xMode val="edge"/>
          <c:yMode val="edge"/>
          <c:x val="0.13385843926657756"/>
          <c:y val="0.1548672566371681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9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305001945578047"/>
          <c:y val="0.35223228864947714"/>
          <c:w val="0.67060453397275621"/>
          <c:h val="0.5176991150442478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tutti'!$B$88:$B$91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tutti'!$C$88:$C$91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20</c:v>
                </c:pt>
                <c:pt idx="3">
                  <c:v>7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43376"/>
        <c:axId val="344744944"/>
        <c:axId val="0"/>
      </c:bar3DChart>
      <c:catAx>
        <c:axId val="34474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494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74494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337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2 Relazione con il tutor aziendale</a:t>
            </a:r>
          </a:p>
        </c:rich>
      </c:tx>
      <c:layout>
        <c:manualLayout>
          <c:xMode val="edge"/>
          <c:yMode val="edge"/>
          <c:x val="0.30286514035930329"/>
          <c:y val="0.15578963382980451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006831279064578"/>
          <c:y val="0.33684245152390163"/>
          <c:w val="0.66985037800188252"/>
          <c:h val="0.5284215958281207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tutti'!$B$11:$B$14</c:f>
              <c:strCache>
                <c:ptCount val="4"/>
                <c:pt idx="0">
                  <c:v>continua e stimolante</c:v>
                </c:pt>
                <c:pt idx="1">
                  <c:v>continua ma non stimolante</c:v>
                </c:pt>
                <c:pt idx="2">
                  <c:v>episodica</c:v>
                </c:pt>
                <c:pt idx="3">
                  <c:v>inesistente</c:v>
                </c:pt>
              </c:strCache>
            </c:strRef>
          </c:cat>
          <c:val>
            <c:numRef>
              <c:f>'elab tutti'!$C$11:$C$14</c:f>
              <c:numCache>
                <c:formatCode>General</c:formatCode>
                <c:ptCount val="4"/>
                <c:pt idx="0">
                  <c:v>28</c:v>
                </c:pt>
                <c:pt idx="1">
                  <c:v>1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9205688"/>
        <c:axId val="342176224"/>
        <c:axId val="0"/>
      </c:bar3DChart>
      <c:catAx>
        <c:axId val="309205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622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7622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092056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11c Le conoscenze/competenze che ho acquisito:  utilizzare le risorse organizzative </a:t>
            </a:r>
          </a:p>
        </c:rich>
      </c:tx>
      <c:layout>
        <c:manualLayout>
          <c:xMode val="edge"/>
          <c:yMode val="edge"/>
          <c:x val="0.12432432432432433"/>
          <c:y val="0.1666670598086970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723134798832459"/>
          <c:y val="0.33564155360860948"/>
          <c:w val="0.69905972011422557"/>
          <c:h val="0.552215590354650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tutti'!$B$88:$B$91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tutti'!$C$88:$C$91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18</c:v>
                </c:pt>
                <c:pt idx="3">
                  <c:v>13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46120"/>
        <c:axId val="344746904"/>
        <c:axId val="0"/>
      </c:bar3DChart>
      <c:catAx>
        <c:axId val="344746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690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7469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612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11d Le conoscenze/competenze che ho acquisito: prendere decisioni in autonomia</a:t>
            </a:r>
          </a:p>
        </c:rich>
      </c:tx>
      <c:layout>
        <c:manualLayout>
          <c:xMode val="edge"/>
          <c:yMode val="edge"/>
          <c:x val="0.11734028683181226"/>
          <c:y val="0.1717647058823529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732724902216426"/>
          <c:y val="0.33192339497418882"/>
          <c:w val="0.76859831614957275"/>
          <c:h val="0.5692529626600053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tutti'!$B$94:$B$97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tutti'!$C$94:$C$97</c:f>
              <c:numCache>
                <c:formatCode>General</c:formatCode>
                <c:ptCount val="4"/>
                <c:pt idx="0">
                  <c:v>3</c:v>
                </c:pt>
                <c:pt idx="1">
                  <c:v>22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39848"/>
        <c:axId val="344740240"/>
        <c:axId val="0"/>
      </c:bar3DChart>
      <c:catAx>
        <c:axId val="344739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024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74024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3984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11d Le conoscenze/competenze che ho acquisito: prendere decisioni in autonomia</a:t>
            </a:r>
          </a:p>
        </c:rich>
      </c:tx>
      <c:layout>
        <c:manualLayout>
          <c:xMode val="edge"/>
          <c:yMode val="edge"/>
          <c:x val="8.933488126310081E-2"/>
          <c:y val="0.1857145708466065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75055425689388"/>
          <c:y val="0.32805628787313068"/>
          <c:w val="0.73197543572586077"/>
          <c:h val="0.5731202418236709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tutti'!$B$94:$B$97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tutti'!$C$94:$C$97</c:f>
              <c:numCache>
                <c:formatCode>General</c:formatCode>
                <c:ptCount val="4"/>
                <c:pt idx="0">
                  <c:v>3</c:v>
                </c:pt>
                <c:pt idx="1">
                  <c:v>14</c:v>
                </c:pt>
                <c:pt idx="2">
                  <c:v>14</c:v>
                </c:pt>
                <c:pt idx="3">
                  <c:v>9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41416"/>
        <c:axId val="344741808"/>
        <c:axId val="0"/>
      </c:bar3DChart>
      <c:catAx>
        <c:axId val="344741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18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74180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1416"/>
        <c:crossesAt val="1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11e Le conoscenze/competenze che ho acquisito: gestire le attività con autonomia organizzativa</a:t>
            </a:r>
          </a:p>
        </c:rich>
      </c:tx>
      <c:layout>
        <c:manualLayout>
          <c:xMode val="edge"/>
          <c:yMode val="edge"/>
          <c:x val="0.12941192990697753"/>
          <c:y val="0.1652175666796521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9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640541565233819"/>
          <c:y val="0.30391951737126877"/>
          <c:w val="0.70707789615564831"/>
          <c:h val="0.6026031695997032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tutti'!$B$100:$B$103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tutti'!$C$100:$C$103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743768"/>
        <c:axId val="344598288"/>
        <c:axId val="0"/>
      </c:bar3DChart>
      <c:catAx>
        <c:axId val="3447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828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828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74376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11e Le conoscenze/competenze che ho acquisito: gestire le attività con autonomia organizzativa</a:t>
            </a:r>
          </a:p>
        </c:rich>
      </c:tx>
      <c:layout>
        <c:manualLayout>
          <c:xMode val="edge"/>
          <c:yMode val="edge"/>
          <c:x val="0.1276595744680851"/>
          <c:y val="0.1752336448598130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869358774917996"/>
          <c:y val="0.26420178951994189"/>
          <c:w val="0.75222142870255926"/>
          <c:h val="0.6684112667971818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tutti'!$B$100:$B$103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tutti'!$C$100:$C$103</c:f>
              <c:numCache>
                <c:formatCode>General</c:formatCode>
                <c:ptCount val="4"/>
                <c:pt idx="0">
                  <c:v>3</c:v>
                </c:pt>
                <c:pt idx="1">
                  <c:v>9</c:v>
                </c:pt>
                <c:pt idx="2">
                  <c:v>18</c:v>
                </c:pt>
                <c:pt idx="3">
                  <c:v>10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593976"/>
        <c:axId val="344597896"/>
        <c:axId val="0"/>
      </c:bar3DChart>
      <c:catAx>
        <c:axId val="344593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78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78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397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11f Le conoscenze/competenze che ho acquisito:rispettare i tempi di consegna del lavoro</a:t>
            </a:r>
          </a:p>
        </c:rich>
      </c:tx>
      <c:layout>
        <c:manualLayout>
          <c:xMode val="edge"/>
          <c:yMode val="edge"/>
          <c:x val="0.12712983233959824"/>
          <c:y val="0.1627910057666503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809970159149072"/>
          <c:y val="0.37209372746662933"/>
          <c:w val="0.67103581606055973"/>
          <c:h val="0.5406986977249457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tutti'!$B$106:$B$109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tutti'!$C$106:$C$109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19</c:v>
                </c:pt>
                <c:pt idx="3">
                  <c:v>11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597504"/>
        <c:axId val="344599464"/>
        <c:axId val="0"/>
      </c:bar3DChart>
      <c:catAx>
        <c:axId val="34459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946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946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750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11f Le conoscenze/competenze che ho acquisito:rispettare i tempi di consegna del lavoro</a:t>
            </a:r>
          </a:p>
        </c:rich>
      </c:tx>
      <c:layout>
        <c:manualLayout>
          <c:xMode val="edge"/>
          <c:yMode val="edge"/>
          <c:x val="9.9859490181481547E-2"/>
          <c:y val="0.1735163686063440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0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0529639022370156E-2"/>
          <c:y val="0.3381629013059208"/>
          <c:w val="0.78306408262185023"/>
          <c:h val="0.6162081599659178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tutti'!$B$106:$B$109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tutti'!$C$106:$C$109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19</c:v>
                </c:pt>
                <c:pt idx="3">
                  <c:v>13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593192"/>
        <c:axId val="344598680"/>
        <c:axId val="0"/>
      </c:bar3DChart>
      <c:catAx>
        <c:axId val="344593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86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86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319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11g Le conoscenze/competenze che ho acquisito: affrontare gli imprevisti</a:t>
            </a:r>
          </a:p>
        </c:rich>
      </c:tx>
      <c:layout>
        <c:manualLayout>
          <c:xMode val="edge"/>
          <c:yMode val="edge"/>
          <c:x val="6.6422003978639815E-2"/>
          <c:y val="0.1800418377519353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775725593667546"/>
          <c:y val="0.34743875278396436"/>
          <c:w val="0.67150395778364114"/>
          <c:h val="0.5590200445434297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tutti'!$B$112:$B$115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tutti'!$C$112:$C$115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18</c:v>
                </c:pt>
                <c:pt idx="3">
                  <c:v>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592408"/>
        <c:axId val="344599072"/>
        <c:axId val="0"/>
      </c:bar3DChart>
      <c:catAx>
        <c:axId val="344592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907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907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240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11g Le conoscenze/competenze che ho acquisito: affrontare gli imprevisti</a:t>
            </a:r>
          </a:p>
        </c:rich>
      </c:tx>
      <c:layout>
        <c:manualLayout>
          <c:xMode val="edge"/>
          <c:yMode val="edge"/>
          <c:x val="8.4333377812205415E-2"/>
          <c:y val="0.18341557079883763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926468586031022E-2"/>
          <c:y val="0.32605749279651391"/>
          <c:w val="0.78612342024455939"/>
          <c:h val="0.610751073522228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tutti'!$B$112:$B$115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tutti'!$C$112:$C$115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17</c:v>
                </c:pt>
                <c:pt idx="3">
                  <c:v>13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595152"/>
        <c:axId val="344595544"/>
        <c:axId val="0"/>
      </c:bar3DChart>
      <c:catAx>
        <c:axId val="34459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554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554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515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11h Le conoscenze/competenze che ho acquisito: risolvere problemi sul lavoro</a:t>
            </a:r>
          </a:p>
        </c:rich>
      </c:tx>
      <c:layout>
        <c:manualLayout>
          <c:xMode val="edge"/>
          <c:yMode val="edge"/>
          <c:x val="0.10803702965074015"/>
          <c:y val="0.1711493485795057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895351944789682"/>
          <c:y val="0.31575587619613626"/>
          <c:w val="0.70528194247644416"/>
          <c:h val="0.5861859879783297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tutti'!$B$118:$B$121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tutti'!$C$118:$C$121</c:f>
              <c:numCache>
                <c:formatCode>General</c:formatCode>
                <c:ptCount val="4"/>
                <c:pt idx="0">
                  <c:v>3</c:v>
                </c:pt>
                <c:pt idx="1">
                  <c:v>13</c:v>
                </c:pt>
                <c:pt idx="2">
                  <c:v>16</c:v>
                </c:pt>
                <c:pt idx="3">
                  <c:v>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595936"/>
        <c:axId val="344596328"/>
        <c:axId val="0"/>
      </c:bar3DChart>
      <c:catAx>
        <c:axId val="34459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632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459632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459593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2 Relazione con il tutor aziendale</a:t>
            </a:r>
          </a:p>
        </c:rich>
      </c:tx>
      <c:layout>
        <c:manualLayout>
          <c:xMode val="edge"/>
          <c:yMode val="edge"/>
          <c:x val="0.28278516143961158"/>
          <c:y val="0.1682120020781261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60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68725361366623"/>
          <c:y val="0.337890625"/>
          <c:w val="0.66622864651773983"/>
          <c:h val="0.53710937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tutti'!$B$11:$B$14</c:f>
              <c:strCache>
                <c:ptCount val="4"/>
                <c:pt idx="0">
                  <c:v>continua e stimolante</c:v>
                </c:pt>
                <c:pt idx="1">
                  <c:v>continua ma non stimolante</c:v>
                </c:pt>
                <c:pt idx="2">
                  <c:v>episodica</c:v>
                </c:pt>
                <c:pt idx="3">
                  <c:v>inesistente</c:v>
                </c:pt>
              </c:strCache>
            </c:strRef>
          </c:cat>
          <c:val>
            <c:numRef>
              <c:f>'elab tutti'!$C$11:$C$14</c:f>
              <c:numCache>
                <c:formatCode>General</c:formatCode>
                <c:ptCount val="4"/>
                <c:pt idx="0">
                  <c:v>33</c:v>
                </c:pt>
                <c:pt idx="1">
                  <c:v>1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170736"/>
        <c:axId val="342169168"/>
        <c:axId val="0"/>
      </c:bar3DChart>
      <c:catAx>
        <c:axId val="34217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6916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691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073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11h Le conoscenze/competenze che ho acquisito: risolvere problemi sul lavoro</a:t>
            </a:r>
          </a:p>
        </c:rich>
      </c:tx>
      <c:layout>
        <c:manualLayout>
          <c:xMode val="edge"/>
          <c:yMode val="edge"/>
          <c:x val="9.6153846153846159E-2"/>
          <c:y val="0.18137298314228884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014039796855609"/>
          <c:y val="0.31290032516391547"/>
          <c:w val="0.71492300285365051"/>
          <c:h val="0.5931672562105136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tutti'!$B$118:$B$121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tutti'!$C$118:$C$121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69888"/>
        <c:axId val="345171848"/>
        <c:axId val="0"/>
      </c:bar3DChart>
      <c:catAx>
        <c:axId val="34516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718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718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98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11i Le conoscenze/competenze che ho acquisito: coordinare gruppi di lavoro</a:t>
            </a:r>
          </a:p>
        </c:rich>
      </c:tx>
      <c:layout>
        <c:manualLayout>
          <c:xMode val="edge"/>
          <c:yMode val="edge"/>
          <c:x val="0.12813746706357013"/>
          <c:y val="0.1674209994310743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663153447480706"/>
          <c:y val="0.29072966405297873"/>
          <c:w val="0.70054497581456798"/>
          <c:h val="0.6142486053037601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tutti'!$B$124:$B$127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tutti'!$C$124:$C$127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66360"/>
        <c:axId val="345167928"/>
        <c:axId val="0"/>
      </c:bar3DChart>
      <c:catAx>
        <c:axId val="345166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792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6792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636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11i Le conoscenze/competenze che ho acquisito: coordinare gruppi di lavoro</a:t>
            </a:r>
          </a:p>
        </c:rich>
      </c:tx>
      <c:layout>
        <c:manualLayout>
          <c:xMode val="edge"/>
          <c:yMode val="edge"/>
          <c:x val="5.0664828286596034E-2"/>
          <c:y val="0.17510587872545655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04935021503846"/>
          <c:y val="0.30303924507186886"/>
          <c:w val="0.67768580578305493"/>
          <c:h val="0.6106156090379668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tutti'!$B$124:$B$127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tutti'!$C$124:$C$127</c:f>
              <c:numCache>
                <c:formatCode>General</c:formatCode>
                <c:ptCount val="4"/>
                <c:pt idx="0">
                  <c:v>21</c:v>
                </c:pt>
                <c:pt idx="1">
                  <c:v>15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70280"/>
        <c:axId val="345172632"/>
        <c:axId val="0"/>
      </c:bar3DChart>
      <c:catAx>
        <c:axId val="345170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7263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7263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7028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11l Le conoscenze/competenze che ho acquisito: risolvere i problemi degli altri</a:t>
            </a:r>
          </a:p>
        </c:rich>
      </c:tx>
      <c:layout>
        <c:manualLayout>
          <c:xMode val="edge"/>
          <c:yMode val="edge"/>
          <c:x val="0.10560625814863103"/>
          <c:y val="0.1708864280195724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732724902216426"/>
          <c:y val="0.30530009520222429"/>
          <c:w val="0.70270735576900722"/>
          <c:h val="0.6039845563512685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tutti'!$B$130:$B$133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tutti'!$C$130:$C$133</c:f>
              <c:numCache>
                <c:formatCode>General</c:formatCode>
                <c:ptCount val="4"/>
                <c:pt idx="0">
                  <c:v>9</c:v>
                </c:pt>
                <c:pt idx="1">
                  <c:v>18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73024"/>
        <c:axId val="345173416"/>
        <c:axId val="0"/>
      </c:bar3DChart>
      <c:catAx>
        <c:axId val="34517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7341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7341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7302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11l Le conoscenze/competenze che ho acquisito: risolvere i problemi degli altri</a:t>
            </a:r>
          </a:p>
        </c:rich>
      </c:tx>
      <c:layout>
        <c:manualLayout>
          <c:xMode val="edge"/>
          <c:yMode val="edge"/>
          <c:x val="4.6946620686096611E-2"/>
          <c:y val="0.17064515562890775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7.5420886722957825E-2"/>
          <c:y val="0.29193690533012107"/>
          <c:w val="0.74504558063045845"/>
          <c:h val="0.6346789088064739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tutti'!$B$130:$B$133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tutti'!$C$130:$C$133</c:f>
              <c:numCache>
                <c:formatCode>General</c:formatCode>
                <c:ptCount val="4"/>
                <c:pt idx="0">
                  <c:v>9</c:v>
                </c:pt>
                <c:pt idx="1">
                  <c:v>14</c:v>
                </c:pt>
                <c:pt idx="2">
                  <c:v>12</c:v>
                </c:pt>
                <c:pt idx="3">
                  <c:v>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68320"/>
        <c:axId val="345165968"/>
        <c:axId val="0"/>
      </c:bar3DChart>
      <c:catAx>
        <c:axId val="34516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596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659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832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11m Le conoscenze/competenze che ho acquisito: adattarmi ai ritmi di lavoro</a:t>
            </a:r>
          </a:p>
        </c:rich>
      </c:tx>
      <c:layout>
        <c:manualLayout>
          <c:xMode val="edge"/>
          <c:yMode val="edge"/>
          <c:x val="0.12777053455019557"/>
          <c:y val="0.1713618951774665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732724902216426"/>
          <c:y val="0.29645357482268903"/>
          <c:w val="0.73111435000379643"/>
          <c:h val="0.6049569462883552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tutti'!$B$136:$B$139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tutti'!$C$136:$C$139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18</c:v>
                </c:pt>
                <c:pt idx="3">
                  <c:v>11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66752"/>
        <c:axId val="345168712"/>
        <c:axId val="0"/>
      </c:bar3DChart>
      <c:catAx>
        <c:axId val="34516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87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687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675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11m Le conoscenze/competenze che ho acquisito: adattarmi ai ritmi di lavoro</a:t>
            </a:r>
          </a:p>
        </c:rich>
      </c:tx>
      <c:layout>
        <c:manualLayout>
          <c:xMode val="edge"/>
          <c:yMode val="edge"/>
          <c:x val="0.10280414313468647"/>
          <c:y val="0.17493997973882514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9273002236352881E-2"/>
          <c:y val="0.26878934425990775"/>
          <c:w val="0.76604208855695644"/>
          <c:h val="0.6505499008956824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tutti'!$B$136:$B$139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tutti'!$C$136:$C$139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20</c:v>
                </c:pt>
                <c:pt idx="3">
                  <c:v>14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169104"/>
        <c:axId val="345167536"/>
        <c:axId val="0"/>
      </c:bar3DChart>
      <c:catAx>
        <c:axId val="34516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753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16753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16910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/>
              <a:t>11n Le conoscenze/competenze che ho acquisito: concentrarmi sulle cose da fare</a:t>
            </a:r>
          </a:p>
        </c:rich>
      </c:tx>
      <c:layout>
        <c:manualLayout>
          <c:xMode val="edge"/>
          <c:yMode val="edge"/>
          <c:x val="0.10401034163630023"/>
          <c:y val="0.16934427660874879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621419241990685"/>
          <c:y val="0.29123609433022735"/>
          <c:w val="0.73906765075703229"/>
          <c:h val="0.6108638953804287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tutti'!$B$142:$B$145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tutti'!$C$142:$C$145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16</c:v>
                </c:pt>
                <c:pt idx="3">
                  <c:v>15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532672"/>
        <c:axId val="345528360"/>
        <c:axId val="0"/>
      </c:bar3DChart>
      <c:catAx>
        <c:axId val="34553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2836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5283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3267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11n Le conoscenze/competenze che ho acquisito: concentrarmi sulle cose da fare</a:t>
            </a:r>
          </a:p>
        </c:rich>
      </c:tx>
      <c:layout>
        <c:manualLayout>
          <c:xMode val="edge"/>
          <c:yMode val="edge"/>
          <c:x val="0.11357709589760621"/>
          <c:y val="0.1837275050430226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9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513207421574289"/>
          <c:y val="0.27169846536105291"/>
          <c:w val="0.79430111947358917"/>
          <c:h val="0.6493170956489190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tutti'!$B$142:$B$145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tutti'!$C$142:$C$145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18</c:v>
                </c:pt>
                <c:pt idx="3">
                  <c:v>18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533064"/>
        <c:axId val="345531888"/>
        <c:axId val="0"/>
      </c:bar3DChart>
      <c:catAx>
        <c:axId val="345533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3188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53188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3306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11o Le conoscenze/competenze che ho acquisito: saper comunicare</a:t>
            </a:r>
          </a:p>
        </c:rich>
      </c:tx>
      <c:layout>
        <c:manualLayout>
          <c:xMode val="edge"/>
          <c:yMode val="edge"/>
          <c:x val="0.14471968709256844"/>
          <c:y val="0.1728399229357709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080055322038646"/>
          <c:y val="0.30761997130123192"/>
          <c:w val="0.67144719687092569"/>
          <c:h val="0.5456803281257911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tutti'!$B$148:$B$151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tutti'!$C$148:$C$151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533456"/>
        <c:axId val="345533848"/>
        <c:axId val="0"/>
      </c:bar3DChart>
      <c:catAx>
        <c:axId val="34553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338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5338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3345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3 Clima nelle relazioni</a:t>
            </a:r>
          </a:p>
        </c:rich>
      </c:tx>
      <c:layout>
        <c:manualLayout>
          <c:xMode val="edge"/>
          <c:yMode val="edge"/>
          <c:x val="0.3657858136300417"/>
          <c:y val="0.1650002014162614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603616133518776"/>
          <c:y val="0.35500043335013837"/>
          <c:w val="0.67315716272600834"/>
          <c:h val="0.4975006073005460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tutti'!$B$17:$B$20</c:f>
              <c:strCache>
                <c:ptCount val="4"/>
                <c:pt idx="0">
                  <c:v>positivo e stimolante</c:v>
                </c:pt>
                <c:pt idx="1">
                  <c:v>poco stimolante</c:v>
                </c:pt>
                <c:pt idx="2">
                  <c:v>carico di tensione</c:v>
                </c:pt>
                <c:pt idx="3">
                  <c:v>polemico e conflittuale</c:v>
                </c:pt>
              </c:strCache>
            </c:strRef>
          </c:cat>
          <c:val>
            <c:numRef>
              <c:f>'elab tutti'!$C$17:$C$20</c:f>
              <c:numCache>
                <c:formatCode>General</c:formatCode>
                <c:ptCount val="4"/>
                <c:pt idx="0">
                  <c:v>33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169560"/>
        <c:axId val="342171128"/>
        <c:axId val="0"/>
      </c:bar3DChart>
      <c:catAx>
        <c:axId val="342169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112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7112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6956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11o Le conoscenze/competenze che ho acquisito: saper comunicare</a:t>
            </a:r>
          </a:p>
        </c:rich>
      </c:tx>
      <c:layout>
        <c:manualLayout>
          <c:xMode val="edge"/>
          <c:yMode val="edge"/>
          <c:x val="0.12793741836741848"/>
          <c:y val="0.18427518427518427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490762020623349"/>
          <c:y val="0.32004223836752865"/>
          <c:w val="0.66710225291582492"/>
          <c:h val="0.5380835380835380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tutti'!$B$148:$B$151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tutti'!$C$148:$C$151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16</c:v>
                </c:pt>
                <c:pt idx="3">
                  <c:v>21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529536"/>
        <c:axId val="345527576"/>
        <c:axId val="0"/>
      </c:bar3DChart>
      <c:catAx>
        <c:axId val="34552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2757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552757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552953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3 Clima nelle relazioni</a:t>
            </a:r>
          </a:p>
        </c:rich>
      </c:tx>
      <c:layout>
        <c:manualLayout>
          <c:xMode val="edge"/>
          <c:yMode val="edge"/>
          <c:x val="0.29600094079294947"/>
          <c:y val="0.1756442626239754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294137170824615"/>
          <c:y val="0.35831422706819366"/>
          <c:w val="0.67058909133615618"/>
          <c:h val="0.5035134563376577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CC33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00CC33"/>
              </a:solidFill>
              <a:ln w="25400">
                <a:noFill/>
              </a:ln>
            </c:spPr>
          </c:dPt>
          <c:dLbls>
            <c:dLbl>
              <c:idx val="0"/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tutti'!$B$17:$B$20</c:f>
              <c:strCache>
                <c:ptCount val="4"/>
                <c:pt idx="0">
                  <c:v>positivo e stimolante</c:v>
                </c:pt>
                <c:pt idx="1">
                  <c:v>poco stimolante</c:v>
                </c:pt>
                <c:pt idx="2">
                  <c:v>carico di tensione</c:v>
                </c:pt>
                <c:pt idx="3">
                  <c:v>polemico e conflittuale</c:v>
                </c:pt>
              </c:strCache>
            </c:strRef>
          </c:cat>
          <c:val>
            <c:numRef>
              <c:f>'elab tutti'!$C$17:$C$20</c:f>
              <c:numCache>
                <c:formatCode>General</c:formatCode>
                <c:ptCount val="4"/>
                <c:pt idx="0">
                  <c:v>37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169952"/>
        <c:axId val="342174264"/>
        <c:axId val="0"/>
      </c:bar3DChart>
      <c:catAx>
        <c:axId val="34216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426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7426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6995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4 Spazi di autonomia o di iniziative personali</a:t>
            </a:r>
          </a:p>
        </c:rich>
      </c:tx>
      <c:layout>
        <c:manualLayout>
          <c:xMode val="edge"/>
          <c:yMode val="edge"/>
          <c:x val="0.26785714285714285"/>
          <c:y val="0.16859141413401024"/>
        </c:manualLayout>
      </c:layout>
      <c:overlay val="0"/>
      <c:spPr>
        <a:noFill/>
        <a:ln w="25400">
          <a:noFill/>
        </a:ln>
      </c:spPr>
    </c:title>
    <c:autoTitleDeleted val="0"/>
    <c:view3D>
      <c:rotX val="22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835164835164835"/>
          <c:y val="0.35103965682698024"/>
          <c:w val="0.66895604395604391"/>
          <c:h val="0.512702656681510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tutti'!$B$23:$B$26</c:f>
              <c:strCache>
                <c:ptCount val="4"/>
                <c:pt idx="0">
                  <c:v>sempre, poiché richiesti</c:v>
                </c:pt>
                <c:pt idx="1">
                  <c:v>spesso ma non richiesti</c:v>
                </c:pt>
                <c:pt idx="2">
                  <c:v>talvolta</c:v>
                </c:pt>
                <c:pt idx="3">
                  <c:v>mai</c:v>
                </c:pt>
              </c:strCache>
            </c:strRef>
          </c:cat>
          <c:val>
            <c:numRef>
              <c:f>'elab tutti'!$C$23:$C$26</c:f>
              <c:numCache>
                <c:formatCode>General</c:formatCode>
                <c:ptCount val="4"/>
                <c:pt idx="0">
                  <c:v>10</c:v>
                </c:pt>
                <c:pt idx="1">
                  <c:v>14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175440"/>
        <c:axId val="342171520"/>
        <c:axId val="0"/>
      </c:bar3DChart>
      <c:catAx>
        <c:axId val="34217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15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7152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544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4 Spazi di autonomia o di iniziative personali</a:t>
            </a:r>
          </a:p>
        </c:rich>
      </c:tx>
      <c:layout>
        <c:manualLayout>
          <c:xMode val="edge"/>
          <c:yMode val="edge"/>
          <c:x val="0.22415307838999779"/>
          <c:y val="0.17572447403462968"/>
        </c:manualLayout>
      </c:layout>
      <c:overlay val="0"/>
      <c:spPr>
        <a:noFill/>
        <a:ln w="25400">
          <a:noFill/>
        </a:ln>
      </c:spPr>
    </c:title>
    <c:autoTitleDeleted val="0"/>
    <c:view3D>
      <c:rotX val="22"/>
      <c:hPercent val="4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99"/>
        </a:solidFill>
        <a:ln w="25400">
          <a:noFill/>
        </a:ln>
      </c:spPr>
    </c:sideWall>
    <c:backWall>
      <c:thickness val="0"/>
      <c:spPr>
        <a:solidFill>
          <a:srgbClr val="FF9999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06131981756704"/>
          <c:y val="0.30537521957343261"/>
          <c:w val="0.70593928184584931"/>
          <c:h val="0.55718407106049261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CC33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tutti'!$B$23:$B$26</c:f>
              <c:strCache>
                <c:ptCount val="4"/>
                <c:pt idx="0">
                  <c:v>sempre, poiché richiesti</c:v>
                </c:pt>
                <c:pt idx="1">
                  <c:v>spesso ma non richiesti</c:v>
                </c:pt>
                <c:pt idx="2">
                  <c:v>talvolta</c:v>
                </c:pt>
                <c:pt idx="3">
                  <c:v>mai</c:v>
                </c:pt>
              </c:strCache>
            </c:strRef>
          </c:cat>
          <c:val>
            <c:numRef>
              <c:f>'elab tutti'!$C$23:$C$26</c:f>
              <c:numCache>
                <c:formatCode>General</c:formatCode>
                <c:ptCount val="4"/>
                <c:pt idx="0">
                  <c:v>15</c:v>
                </c:pt>
                <c:pt idx="1">
                  <c:v>12</c:v>
                </c:pt>
                <c:pt idx="2">
                  <c:v>13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170344"/>
        <c:axId val="342171912"/>
        <c:axId val="0"/>
      </c:bar3DChart>
      <c:catAx>
        <c:axId val="342170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19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719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034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/>
              <a:t>5 Le attività che ho svolto sono state</a:t>
            </a:r>
          </a:p>
        </c:rich>
      </c:tx>
      <c:layout>
        <c:manualLayout>
          <c:xMode val="edge"/>
          <c:yMode val="edge"/>
          <c:x val="0.28278726251289077"/>
          <c:y val="0.1569416498993963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6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480893635925807"/>
          <c:y val="0.33601609657947684"/>
          <c:w val="0.66666755606903716"/>
          <c:h val="0.4989939637826961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tutti'!$B$29:$B$32</c:f>
              <c:strCache>
                <c:ptCount val="4"/>
                <c:pt idx="0">
                  <c:v>attività semplici e guidate</c:v>
                </c:pt>
                <c:pt idx="1">
                  <c:v>via via più complesse ma guidate</c:v>
                </c:pt>
                <c:pt idx="2">
                  <c:v>complesse dall’inizio ma guidate</c:v>
                </c:pt>
                <c:pt idx="3">
                  <c:v>complesse dall’inizio non guidate</c:v>
                </c:pt>
              </c:strCache>
            </c:strRef>
          </c:cat>
          <c:val>
            <c:numRef>
              <c:f>'elab tutti'!$C$29:$C$32</c:f>
              <c:numCache>
                <c:formatCode>General</c:formatCode>
                <c:ptCount val="4"/>
                <c:pt idx="0">
                  <c:v>8</c:v>
                </c:pt>
                <c:pt idx="1">
                  <c:v>26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172304"/>
        <c:axId val="342173088"/>
        <c:axId val="0"/>
      </c:bar3DChart>
      <c:catAx>
        <c:axId val="34217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308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4217308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4217230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0.14336</cdr:x>
      <cdr:y>0.06127</cdr:y>
    </cdr:from>
    <cdr:to>
      <cdr:x>0.87885</cdr:x>
      <cdr:y>0.09673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838200" y="356092"/>
          <a:ext cx="4300470" cy="206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23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34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09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42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92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03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42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87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49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11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FD42A-F0F0-45A6-BDB5-E6EBEC581CD4}" type="datetimeFigureOut">
              <a:rPr lang="it-IT" smtClean="0"/>
              <a:t>10/02/2019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75515" y="3015558"/>
            <a:ext cx="9144000" cy="2387600"/>
          </a:xfrm>
        </p:spPr>
        <p:txBody>
          <a:bodyPr>
            <a:noAutofit/>
          </a:bodyPr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Alternanza </a:t>
            </a:r>
            <a:r>
              <a:rPr lang="it-IT" sz="4400" dirty="0"/>
              <a:t>scuola-lavoro a. s. </a:t>
            </a:r>
            <a:r>
              <a:rPr lang="it-IT" sz="4400" dirty="0" smtClean="0"/>
              <a:t>2017-18</a:t>
            </a:r>
            <a:br>
              <a:rPr lang="it-IT" sz="4400" dirty="0" smtClean="0"/>
            </a:b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dirty="0" smtClean="0"/>
              <a:t> Rapporto sulle esperienze di tirocinio curricolare</a:t>
            </a:r>
            <a:br>
              <a:rPr lang="it-IT" sz="4800" dirty="0" smtClean="0"/>
            </a:br>
            <a:r>
              <a:rPr lang="it-IT" sz="4800" dirty="0" smtClean="0"/>
              <a:t> </a:t>
            </a:r>
            <a:br>
              <a:rPr lang="it-IT" sz="4800" dirty="0" smtClean="0"/>
            </a:br>
            <a:r>
              <a:rPr lang="it-IT" sz="4800" dirty="0" smtClean="0"/>
              <a:t>Classi terze e quarte  dell’Istituto di Istruzione Superiore di Primiero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37724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553356"/>
              </p:ext>
            </p:extLst>
          </p:nvPr>
        </p:nvGraphicFramePr>
        <p:xfrm>
          <a:off x="6096000" y="365123"/>
          <a:ext cx="6467061" cy="581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050226"/>
              </p:ext>
            </p:extLst>
          </p:nvPr>
        </p:nvGraphicFramePr>
        <p:xfrm>
          <a:off x="-119271" y="365123"/>
          <a:ext cx="6215271" cy="581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60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190637"/>
              </p:ext>
            </p:extLst>
          </p:nvPr>
        </p:nvGraphicFramePr>
        <p:xfrm>
          <a:off x="-267286" y="365125"/>
          <a:ext cx="6500800" cy="5919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630059"/>
              </p:ext>
            </p:extLst>
          </p:nvPr>
        </p:nvGraphicFramePr>
        <p:xfrm>
          <a:off x="5966228" y="365125"/>
          <a:ext cx="6225772" cy="5919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81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19218"/>
              </p:ext>
            </p:extLst>
          </p:nvPr>
        </p:nvGraphicFramePr>
        <p:xfrm>
          <a:off x="-467932" y="365125"/>
          <a:ext cx="6310647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764757"/>
              </p:ext>
            </p:extLst>
          </p:nvPr>
        </p:nvGraphicFramePr>
        <p:xfrm>
          <a:off x="5842715" y="365124"/>
          <a:ext cx="6606862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218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844354"/>
              </p:ext>
            </p:extLst>
          </p:nvPr>
        </p:nvGraphicFramePr>
        <p:xfrm>
          <a:off x="-901899" y="365125"/>
          <a:ext cx="69978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669300"/>
              </p:ext>
            </p:extLst>
          </p:nvPr>
        </p:nvGraphicFramePr>
        <p:xfrm>
          <a:off x="5851303" y="365125"/>
          <a:ext cx="6607126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6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160859"/>
              </p:ext>
            </p:extLst>
          </p:nvPr>
        </p:nvGraphicFramePr>
        <p:xfrm>
          <a:off x="-257577" y="365125"/>
          <a:ext cx="6447363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219602"/>
              </p:ext>
            </p:extLst>
          </p:nvPr>
        </p:nvGraphicFramePr>
        <p:xfrm>
          <a:off x="6020974" y="365125"/>
          <a:ext cx="6656594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44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835149"/>
              </p:ext>
            </p:extLst>
          </p:nvPr>
        </p:nvGraphicFramePr>
        <p:xfrm>
          <a:off x="-302071" y="365125"/>
          <a:ext cx="6632533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26642"/>
              </p:ext>
            </p:extLst>
          </p:nvPr>
        </p:nvGraphicFramePr>
        <p:xfrm>
          <a:off x="6096000" y="365124"/>
          <a:ext cx="6828422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38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693843"/>
              </p:ext>
            </p:extLst>
          </p:nvPr>
        </p:nvGraphicFramePr>
        <p:xfrm>
          <a:off x="-651456" y="365125"/>
          <a:ext cx="6472708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736498"/>
              </p:ext>
            </p:extLst>
          </p:nvPr>
        </p:nvGraphicFramePr>
        <p:xfrm>
          <a:off x="5550796" y="365125"/>
          <a:ext cx="6961772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3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051219"/>
              </p:ext>
            </p:extLst>
          </p:nvPr>
        </p:nvGraphicFramePr>
        <p:xfrm>
          <a:off x="-565216" y="365125"/>
          <a:ext cx="7265193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060690"/>
              </p:ext>
            </p:extLst>
          </p:nvPr>
        </p:nvGraphicFramePr>
        <p:xfrm>
          <a:off x="5796948" y="365125"/>
          <a:ext cx="6960268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28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958111"/>
              </p:ext>
            </p:extLst>
          </p:nvPr>
        </p:nvGraphicFramePr>
        <p:xfrm>
          <a:off x="-300508" y="365125"/>
          <a:ext cx="653621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08581"/>
              </p:ext>
            </p:extLst>
          </p:nvPr>
        </p:nvGraphicFramePr>
        <p:xfrm>
          <a:off x="6016762" y="365125"/>
          <a:ext cx="6475746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36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389111"/>
              </p:ext>
            </p:extLst>
          </p:nvPr>
        </p:nvGraphicFramePr>
        <p:xfrm>
          <a:off x="-283335" y="365125"/>
          <a:ext cx="6748446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757911"/>
              </p:ext>
            </p:extLst>
          </p:nvPr>
        </p:nvGraphicFramePr>
        <p:xfrm>
          <a:off x="5942379" y="365125"/>
          <a:ext cx="6645498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36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Dati riassuntivi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Studenti coinvolti: 89 (43 delle classi terze e 46 delle classi quarte)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Ore di tirocinio svolte: 10278.5 (5879.5 nelle terze, 4399 nelle quarte)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Media ore di stage pro-capite: 115.4 (136.7 in terza, 95.6 in quarta)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Soggetti ospitanti: 70 (compresa «</a:t>
            </a:r>
            <a:r>
              <a:rPr lang="it-IT" dirty="0" err="1" smtClean="0"/>
              <a:t>Simulimpresa</a:t>
            </a:r>
            <a:r>
              <a:rPr lang="it-IT" dirty="0" smtClean="0"/>
              <a:t>» svolta in classe)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33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704087"/>
              </p:ext>
            </p:extLst>
          </p:nvPr>
        </p:nvGraphicFramePr>
        <p:xfrm>
          <a:off x="-555015" y="365125"/>
          <a:ext cx="7274718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030606"/>
              </p:ext>
            </p:extLst>
          </p:nvPr>
        </p:nvGraphicFramePr>
        <p:xfrm>
          <a:off x="5947938" y="365125"/>
          <a:ext cx="6684043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02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737810"/>
              </p:ext>
            </p:extLst>
          </p:nvPr>
        </p:nvGraphicFramePr>
        <p:xfrm>
          <a:off x="-478301" y="365125"/>
          <a:ext cx="7227093" cy="5892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369887"/>
              </p:ext>
            </p:extLst>
          </p:nvPr>
        </p:nvGraphicFramePr>
        <p:xfrm>
          <a:off x="5570243" y="365125"/>
          <a:ext cx="6844991" cy="5892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41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502186"/>
              </p:ext>
            </p:extLst>
          </p:nvPr>
        </p:nvGraphicFramePr>
        <p:xfrm>
          <a:off x="-226013" y="365125"/>
          <a:ext cx="7236618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860955"/>
              </p:ext>
            </p:extLst>
          </p:nvPr>
        </p:nvGraphicFramePr>
        <p:xfrm>
          <a:off x="5946392" y="365125"/>
          <a:ext cx="6845968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852371"/>
              </p:ext>
            </p:extLst>
          </p:nvPr>
        </p:nvGraphicFramePr>
        <p:xfrm>
          <a:off x="-551009" y="365124"/>
          <a:ext cx="7217568" cy="581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647549"/>
              </p:ext>
            </p:extLst>
          </p:nvPr>
        </p:nvGraphicFramePr>
        <p:xfrm>
          <a:off x="6143223" y="365123"/>
          <a:ext cx="7122015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94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836695"/>
              </p:ext>
            </p:extLst>
          </p:nvPr>
        </p:nvGraphicFramePr>
        <p:xfrm>
          <a:off x="-471034" y="365124"/>
          <a:ext cx="7312818" cy="581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28393"/>
              </p:ext>
            </p:extLst>
          </p:nvPr>
        </p:nvGraphicFramePr>
        <p:xfrm>
          <a:off x="6010141" y="365125"/>
          <a:ext cx="7209422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8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58592"/>
              </p:ext>
            </p:extLst>
          </p:nvPr>
        </p:nvGraphicFramePr>
        <p:xfrm>
          <a:off x="-356382" y="340183"/>
          <a:ext cx="6598277" cy="5836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154840"/>
              </p:ext>
            </p:extLst>
          </p:nvPr>
        </p:nvGraphicFramePr>
        <p:xfrm>
          <a:off x="6130343" y="340184"/>
          <a:ext cx="6418039" cy="5836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35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1174"/>
              </p:ext>
            </p:extLst>
          </p:nvPr>
        </p:nvGraphicFramePr>
        <p:xfrm>
          <a:off x="-284779" y="365125"/>
          <a:ext cx="6659822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932448"/>
              </p:ext>
            </p:extLst>
          </p:nvPr>
        </p:nvGraphicFramePr>
        <p:xfrm>
          <a:off x="5873883" y="365125"/>
          <a:ext cx="6489836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82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66228"/>
              </p:ext>
            </p:extLst>
          </p:nvPr>
        </p:nvGraphicFramePr>
        <p:xfrm>
          <a:off x="-467770" y="311206"/>
          <a:ext cx="7312818" cy="5865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602117"/>
              </p:ext>
            </p:extLst>
          </p:nvPr>
        </p:nvGraphicFramePr>
        <p:xfrm>
          <a:off x="5935994" y="311206"/>
          <a:ext cx="7199897" cy="5865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4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681625"/>
              </p:ext>
            </p:extLst>
          </p:nvPr>
        </p:nvGraphicFramePr>
        <p:xfrm>
          <a:off x="1800664" y="1209813"/>
          <a:ext cx="8806376" cy="4902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06376"/>
              </a:tblGrid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Uso </a:t>
                      </a:r>
                      <a:r>
                        <a:rPr lang="it-IT" sz="900" u="none" strike="noStrike" dirty="0">
                          <a:effectLst/>
                        </a:rPr>
                        <a:t>di Autocad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competenze tecniche già acquisite a scuola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Conoscenza </a:t>
                      </a:r>
                      <a:r>
                        <a:rPr lang="it-IT" sz="900" u="none" strike="noStrike" dirty="0">
                          <a:effectLst/>
                        </a:rPr>
                        <a:t>della simbologia idraulica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rilevamento di coordinate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Conoscenze </a:t>
                      </a:r>
                      <a:r>
                        <a:rPr lang="it-IT" sz="900" u="none" strike="noStrike" dirty="0">
                          <a:effectLst/>
                        </a:rPr>
                        <a:t>sulla parte burocratica del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imparato a progettare con velocità e precisione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capito come si lavora in uno studio tecnico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Come </a:t>
                      </a:r>
                      <a:r>
                        <a:rPr lang="it-IT" sz="900" u="none" strike="noStrike" dirty="0">
                          <a:effectLst/>
                        </a:rPr>
                        <a:t>calcolare permessi e buste paga, lo statuto dell’azienda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Preparare </a:t>
                      </a:r>
                      <a:r>
                        <a:rPr lang="it-IT" sz="900" u="none" strike="noStrike" dirty="0">
                          <a:effectLst/>
                        </a:rPr>
                        <a:t>certificazioni e documenti vari (carte di identità, atti di matrimonio..)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conoscenze tecniche di ciò che dovevo spiegare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gestione della </a:t>
                      </a:r>
                      <a:r>
                        <a:rPr lang="it-IT" sz="900" u="none" strike="noStrike" dirty="0" smtClean="0">
                          <a:effectLst/>
                        </a:rPr>
                        <a:t>struttura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Servire </a:t>
                      </a:r>
                      <a:r>
                        <a:rPr lang="it-IT" sz="900" u="none" strike="noStrike" dirty="0">
                          <a:effectLst/>
                        </a:rPr>
                        <a:t>i clienti al bar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900" u="none" strike="noStrike" dirty="0" smtClean="0">
                          <a:effectLst/>
                        </a:rPr>
                        <a:t>Il </a:t>
                      </a:r>
                      <a:r>
                        <a:rPr lang="it-IT" sz="900" u="none" strike="noStrike" dirty="0">
                          <a:effectLst/>
                        </a:rPr>
                        <a:t>ricevimento in reception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Conoscenze </a:t>
                      </a:r>
                      <a:r>
                        <a:rPr lang="it-IT" sz="900" u="none" strike="noStrike" dirty="0">
                          <a:effectLst/>
                        </a:rPr>
                        <a:t>sul benessere degli animali e i metodi di trasformazione dei prodotti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L’utilizzo </a:t>
                      </a:r>
                      <a:r>
                        <a:rPr lang="it-IT" sz="900" u="none" strike="noStrike" dirty="0">
                          <a:effectLst/>
                        </a:rPr>
                        <a:t>di software specifici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Sperimentare </a:t>
                      </a:r>
                      <a:r>
                        <a:rPr lang="it-IT" sz="900" u="none" strike="noStrike" dirty="0">
                          <a:effectLst/>
                        </a:rPr>
                        <a:t>il lavoro di una guida turistica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Archiviare </a:t>
                      </a:r>
                      <a:r>
                        <a:rPr lang="it-IT" sz="900" u="none" strike="noStrike" dirty="0">
                          <a:effectLst/>
                        </a:rPr>
                        <a:t>documenti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Creare </a:t>
                      </a:r>
                      <a:r>
                        <a:rPr lang="it-IT" sz="900" u="none" strike="noStrike" dirty="0">
                          <a:effectLst/>
                        </a:rPr>
                        <a:t>pacchetti turistici, vendere biglietti (aerei, concerti, traghetti), predisporre preventivi per un soggiorno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competenze di un </a:t>
                      </a:r>
                      <a:r>
                        <a:rPr lang="it-IT" sz="900" u="none" strike="noStrike" dirty="0" smtClean="0">
                          <a:effectLst/>
                        </a:rPr>
                        <a:t>receptionist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smtClean="0">
                          <a:effectLst/>
                        </a:rPr>
                        <a:t>- Scrivere </a:t>
                      </a:r>
                      <a:r>
                        <a:rPr lang="it-IT" sz="900" u="none" strike="noStrike" dirty="0">
                          <a:effectLst/>
                        </a:rPr>
                        <a:t>relazioni tecniche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smtClean="0">
                          <a:effectLst/>
                        </a:rPr>
                        <a:t>- La </a:t>
                      </a:r>
                      <a:r>
                        <a:rPr lang="it-IT" sz="900" u="none" strike="noStrike">
                          <a:effectLst/>
                        </a:rPr>
                        <a:t>realizzazione di programmi di teatro</a:t>
                      </a:r>
                      <a:endParaRPr lang="it-IT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Informazioni </a:t>
                      </a:r>
                      <a:r>
                        <a:rPr lang="it-IT" sz="900" u="none" strike="noStrike" dirty="0">
                          <a:effectLst/>
                        </a:rPr>
                        <a:t>riguardanti il </a:t>
                      </a:r>
                      <a:r>
                        <a:rPr lang="it-IT" sz="900" u="none" strike="noStrike" dirty="0" smtClean="0">
                          <a:effectLst/>
                        </a:rPr>
                        <a:t>territorio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31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Quelle </a:t>
                      </a:r>
                      <a:r>
                        <a:rPr lang="it-IT" sz="900" u="none" strike="noStrike" dirty="0">
                          <a:effectLst/>
                        </a:rPr>
                        <a:t>riguardanti il lavoro </a:t>
                      </a:r>
                      <a:r>
                        <a:rPr lang="it-IT" sz="900" u="none" strike="noStrike" dirty="0" smtClean="0">
                          <a:effectLst/>
                        </a:rPr>
                        <a:t>d’ufficio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/>
              <a:t>I pareri dei tirocinanti. Classi terze a. s. 2017-18</a:t>
            </a:r>
            <a:br>
              <a:rPr lang="it-IT" sz="3600" dirty="0" smtClean="0"/>
            </a:br>
            <a:r>
              <a:rPr lang="it-IT" sz="3600" dirty="0" smtClean="0"/>
              <a:t>Competenze e conoscenze acquisite: le tecniche specifiche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2088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           I </a:t>
            </a:r>
            <a:r>
              <a:rPr lang="it-IT" sz="3200" dirty="0"/>
              <a:t>pareri dei tirocinanti. Classi terze a. s. 2017-18</a:t>
            </a:r>
            <a:br>
              <a:rPr lang="it-IT" sz="3200" dirty="0"/>
            </a:br>
            <a:r>
              <a:rPr lang="it-IT" sz="2800" dirty="0" smtClean="0"/>
              <a:t>Competenze e conoscenze acquisite: strumenti di lavoro e metodologie </a:t>
            </a:r>
            <a:endParaRPr lang="it-IT" sz="28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843081"/>
              </p:ext>
            </p:extLst>
          </p:nvPr>
        </p:nvGraphicFramePr>
        <p:xfrm>
          <a:off x="1046481" y="2070516"/>
          <a:ext cx="10099038" cy="2951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9038"/>
              </a:tblGrid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Uso del GPS e del teodolite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Affinamento nell’utilizzo di software già utilizzati a </a:t>
                      </a:r>
                      <a:r>
                        <a:rPr lang="it-IT" sz="900" u="none" strike="noStrike" dirty="0" smtClean="0">
                          <a:effectLst/>
                        </a:rPr>
                        <a:t>scuola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L’utilizzo </a:t>
                      </a:r>
                      <a:r>
                        <a:rPr lang="it-IT" sz="900" u="none" strike="noStrike" dirty="0">
                          <a:effectLst/>
                        </a:rPr>
                        <a:t>di programmi tecnici </a:t>
                      </a:r>
                      <a:r>
                        <a:rPr lang="it-IT" sz="900" u="none" strike="noStrike" dirty="0" smtClean="0">
                          <a:effectLst/>
                        </a:rPr>
                        <a:t>specifici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(17)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Uso </a:t>
                      </a:r>
                      <a:r>
                        <a:rPr lang="it-IT" sz="900" u="none" strike="noStrike" dirty="0">
                          <a:effectLst/>
                        </a:rPr>
                        <a:t>di </a:t>
                      </a:r>
                      <a:r>
                        <a:rPr lang="it-IT" sz="900" u="none" strike="noStrike" dirty="0" err="1">
                          <a:effectLst/>
                        </a:rPr>
                        <a:t>autocad</a:t>
                      </a:r>
                      <a:r>
                        <a:rPr lang="it-IT" sz="900" u="none" strike="noStrike" dirty="0">
                          <a:effectLst/>
                        </a:rPr>
                        <a:t> e del teodolite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Il </a:t>
                      </a:r>
                      <a:r>
                        <a:rPr lang="it-IT" sz="900" u="none" strike="noStrike" dirty="0">
                          <a:effectLst/>
                        </a:rPr>
                        <a:t>lavoro di gruppo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Vari </a:t>
                      </a:r>
                      <a:r>
                        <a:rPr lang="it-IT" sz="900" u="none" strike="noStrike" dirty="0">
                          <a:effectLst/>
                        </a:rPr>
                        <a:t>strumenti per l’esercizio in acqua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L’organizzazione </a:t>
                      </a:r>
                      <a:r>
                        <a:rPr lang="it-IT" sz="900" u="none" strike="noStrike" dirty="0">
                          <a:effectLst/>
                        </a:rPr>
                        <a:t>del lavoro e adattarsi a nuove mansioni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Imparare </a:t>
                      </a:r>
                      <a:r>
                        <a:rPr lang="it-IT" sz="900" u="none" strike="noStrike" dirty="0">
                          <a:effectLst/>
                        </a:rPr>
                        <a:t>a sentirmi a mio agio confrontandomi con persone più grandi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3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286504"/>
              </p:ext>
            </p:extLst>
          </p:nvPr>
        </p:nvGraphicFramePr>
        <p:xfrm>
          <a:off x="0" y="365125"/>
          <a:ext cx="584700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87333"/>
              </p:ext>
            </p:extLst>
          </p:nvPr>
        </p:nvGraphicFramePr>
        <p:xfrm>
          <a:off x="5847009" y="365125"/>
          <a:ext cx="6658377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979869" y="703976"/>
            <a:ext cx="4236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Classi terze. Campione: 35 studenti su 43</a:t>
            </a:r>
            <a:endParaRPr lang="it-IT" sz="1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313589" y="703976"/>
            <a:ext cx="4108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Classi</a:t>
            </a:r>
            <a:r>
              <a:rPr lang="it-IT" dirty="0" smtClean="0"/>
              <a:t> </a:t>
            </a:r>
            <a:r>
              <a:rPr lang="it-IT" sz="1400" dirty="0" smtClean="0"/>
              <a:t>quarte</a:t>
            </a:r>
            <a:r>
              <a:rPr lang="it-IT" dirty="0" smtClean="0"/>
              <a:t>. </a:t>
            </a:r>
            <a:r>
              <a:rPr lang="it-IT" sz="1400" dirty="0" smtClean="0"/>
              <a:t>Campione: 41 studenti su 46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2277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I </a:t>
            </a:r>
            <a:r>
              <a:rPr lang="it-IT" dirty="0"/>
              <a:t>pareri dei tirocinanti. Classi terze a. s. 2017-18</a:t>
            </a:r>
            <a:br>
              <a:rPr lang="it-IT" dirty="0"/>
            </a:br>
            <a:r>
              <a:rPr lang="it-IT" sz="3100" dirty="0"/>
              <a:t>Competenze e conoscenze acquisite</a:t>
            </a:r>
            <a:r>
              <a:rPr lang="it-IT" sz="3100" dirty="0" smtClean="0"/>
              <a:t>: le competenze comunicative</a:t>
            </a:r>
            <a:endParaRPr lang="it-IT" sz="31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095276"/>
              </p:ext>
            </p:extLst>
          </p:nvPr>
        </p:nvGraphicFramePr>
        <p:xfrm>
          <a:off x="1291883" y="1690688"/>
          <a:ext cx="9608233" cy="4217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8233"/>
              </a:tblGrid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Nuovi </a:t>
                      </a:r>
                      <a:r>
                        <a:rPr lang="it-IT" sz="900" u="none" strike="noStrike" dirty="0">
                          <a:effectLst/>
                        </a:rPr>
                        <a:t>termini tecnici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componenti di una centrale termica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Stare </a:t>
                      </a:r>
                      <a:r>
                        <a:rPr lang="it-IT" sz="900" u="none" strike="noStrike" dirty="0">
                          <a:effectLst/>
                        </a:rPr>
                        <a:t>a contatto con clienti ed enti esterni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linguaggio con cui porsi verso persone esterne e </a:t>
                      </a:r>
                      <a:r>
                        <a:rPr lang="it-IT" sz="900" u="none" strike="noStrike" dirty="0" smtClean="0">
                          <a:effectLst/>
                        </a:rPr>
                        <a:t>interne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(5)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maniera con cui porsi verso le persone e l’organizzazione del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Relazionarsi con clienti, colleghi, altri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Parlare </a:t>
                      </a:r>
                      <a:r>
                        <a:rPr lang="it-IT" sz="900" u="none" strike="noStrike" dirty="0">
                          <a:effectLst/>
                        </a:rPr>
                        <a:t>al pubblico, esprimersi davanti ad un numero di persone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Sapersi </a:t>
                      </a:r>
                      <a:r>
                        <a:rPr lang="it-IT" sz="900" u="none" strike="noStrike" dirty="0">
                          <a:effectLst/>
                        </a:rPr>
                        <a:t>adattare alla situazioni che ti si presentano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Rispetto </a:t>
                      </a:r>
                      <a:r>
                        <a:rPr lang="it-IT" sz="900" u="none" strike="noStrike" dirty="0">
                          <a:effectLst/>
                        </a:rPr>
                        <a:t>degli orari e dei </a:t>
                      </a:r>
                      <a:r>
                        <a:rPr lang="it-IT" sz="900" u="none" strike="noStrike" dirty="0" smtClean="0">
                          <a:effectLst/>
                        </a:rPr>
                        <a:t>colleghi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Assorbire </a:t>
                      </a:r>
                      <a:r>
                        <a:rPr lang="it-IT" sz="900" u="none" strike="noStrike" dirty="0">
                          <a:effectLst/>
                        </a:rPr>
                        <a:t>informazioni rispetto al paese d’origine di persone appartenenti ad altre culture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L’uso </a:t>
                      </a:r>
                      <a:r>
                        <a:rPr lang="it-IT" sz="900" u="none" strike="noStrike" dirty="0">
                          <a:effectLst/>
                        </a:rPr>
                        <a:t>di un lessico adeguato quando mi confrontavo con i clienti o altri operativi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900" u="none" strike="noStrike" dirty="0" smtClean="0">
                          <a:effectLst/>
                        </a:rPr>
                        <a:t>Rispettare </a:t>
                      </a:r>
                      <a:r>
                        <a:rPr lang="it-IT" sz="900" u="none" strike="noStrike" dirty="0">
                          <a:effectLst/>
                        </a:rPr>
                        <a:t>i lavori assegnati e collaborare con altri 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Comunicare </a:t>
                      </a:r>
                      <a:r>
                        <a:rPr lang="it-IT" sz="900" u="none" strike="noStrike" dirty="0">
                          <a:effectLst/>
                        </a:rPr>
                        <a:t>utilizzando la lingua </a:t>
                      </a:r>
                      <a:r>
                        <a:rPr lang="it-IT" sz="900" u="none" strike="noStrike" dirty="0" smtClean="0">
                          <a:effectLst/>
                        </a:rPr>
                        <a:t>straniera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12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Miglioramento </a:t>
                      </a:r>
                      <a:r>
                        <a:rPr lang="it-IT" sz="900" u="none" strike="noStrike" dirty="0">
                          <a:effectLst/>
                        </a:rPr>
                        <a:t>nel parlare le lingue </a:t>
                      </a:r>
                      <a:r>
                        <a:rPr lang="it-IT" sz="900" u="none" strike="noStrike" dirty="0" smtClean="0">
                          <a:effectLst/>
                        </a:rPr>
                        <a:t>straniere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5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I </a:t>
            </a:r>
            <a:r>
              <a:rPr lang="it-IT" dirty="0"/>
              <a:t>pareri dei tirocinanti. Classi terze a. s. 2017-18</a:t>
            </a:r>
            <a:br>
              <a:rPr lang="it-IT" dirty="0"/>
            </a:br>
            <a:r>
              <a:rPr lang="it-IT" dirty="0" smtClean="0"/>
              <a:t>          Gli interessi suscitati dall’esperienza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072918"/>
              </p:ext>
            </p:extLst>
          </p:nvPr>
        </p:nvGraphicFramePr>
        <p:xfrm>
          <a:off x="1911643" y="2044977"/>
          <a:ext cx="8368713" cy="366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8713"/>
              </a:tblGrid>
              <a:tr h="73330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 smtClean="0">
                          <a:effectLst/>
                        </a:rPr>
                        <a:t>Mi </a:t>
                      </a:r>
                      <a:r>
                        <a:rPr lang="it-IT" sz="1100" u="none" strike="noStrike" dirty="0">
                          <a:effectLst/>
                        </a:rPr>
                        <a:t>piacerebbe aprire uno studio tecnico </a:t>
                      </a:r>
                      <a:r>
                        <a:rPr lang="it-IT" sz="1100" u="none" strike="noStrike" dirty="0" smtClean="0">
                          <a:effectLst/>
                        </a:rPr>
                        <a:t>mio</a:t>
                      </a:r>
                      <a:r>
                        <a:rPr lang="it-IT" sz="1100" u="none" strike="noStrike" baseline="0" dirty="0" smtClean="0">
                          <a:effectLst/>
                        </a:rPr>
                        <a:t> (3)</a:t>
                      </a:r>
                      <a:endParaRPr lang="it-IT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3330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 smtClean="0">
                          <a:effectLst/>
                        </a:rPr>
                        <a:t>Mi </a:t>
                      </a:r>
                      <a:r>
                        <a:rPr lang="it-IT" sz="1100" u="none" strike="noStrike" dirty="0">
                          <a:effectLst/>
                        </a:rPr>
                        <a:t>piacerebbe imparare a progettare infrastrutture</a:t>
                      </a:r>
                      <a:endParaRPr lang="it-IT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3330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 smtClean="0">
                          <a:effectLst/>
                        </a:rPr>
                        <a:t>La </a:t>
                      </a:r>
                      <a:r>
                        <a:rPr lang="it-IT" sz="1100" u="none" strike="noStrike" dirty="0">
                          <a:effectLst/>
                        </a:rPr>
                        <a:t>partita doppia e il bilancio</a:t>
                      </a:r>
                      <a:endParaRPr lang="it-IT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3330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 smtClean="0">
                          <a:effectLst/>
                        </a:rPr>
                        <a:t>La </a:t>
                      </a:r>
                      <a:r>
                        <a:rPr lang="it-IT" sz="1100" u="none" strike="noStrike" dirty="0">
                          <a:effectLst/>
                        </a:rPr>
                        <a:t>gestione di una struttura</a:t>
                      </a:r>
                      <a:endParaRPr lang="it-IT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3330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 smtClean="0">
                          <a:effectLst/>
                        </a:rPr>
                        <a:t>Il </a:t>
                      </a:r>
                      <a:r>
                        <a:rPr lang="it-IT" sz="1100" u="none" strike="noStrike" dirty="0">
                          <a:effectLst/>
                        </a:rPr>
                        <a:t>mondo del teatro</a:t>
                      </a:r>
                      <a:endParaRPr lang="it-IT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 I pareri dei tirocinanti. Classi terze a. s. 2017-18</a:t>
            </a:r>
            <a:br>
              <a:rPr lang="it-IT" dirty="0"/>
            </a:br>
            <a:r>
              <a:rPr lang="it-IT" dirty="0"/>
              <a:t>        </a:t>
            </a:r>
            <a:r>
              <a:rPr lang="it-IT" dirty="0" smtClean="0"/>
              <a:t>I punti di forza dell’esperienza di tirocinio (1)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871701"/>
              </p:ext>
            </p:extLst>
          </p:nvPr>
        </p:nvGraphicFramePr>
        <p:xfrm>
          <a:off x="1195755" y="1690679"/>
          <a:ext cx="9481624" cy="4450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1624"/>
              </a:tblGrid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buona comunicazione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Ottimizzazione </a:t>
                      </a:r>
                      <a:r>
                        <a:rPr lang="it-IT" sz="900" u="none" strike="noStrike" dirty="0">
                          <a:effectLst/>
                        </a:rPr>
                        <a:t>dei tempi morti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Saper </a:t>
                      </a:r>
                      <a:r>
                        <a:rPr lang="it-IT" sz="900" u="none" strike="noStrike" dirty="0">
                          <a:effectLst/>
                        </a:rPr>
                        <a:t>gestire il tempo a disposizione in modo efficace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Relazionarmi </a:t>
                      </a:r>
                      <a:r>
                        <a:rPr lang="it-IT" sz="900" u="none" strike="noStrike" dirty="0">
                          <a:effectLst/>
                        </a:rPr>
                        <a:t>con persone </a:t>
                      </a:r>
                      <a:r>
                        <a:rPr lang="it-IT" sz="900" u="none" strike="noStrike" dirty="0" smtClean="0">
                          <a:effectLst/>
                        </a:rPr>
                        <a:t>nuove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(4)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Provare </a:t>
                      </a:r>
                      <a:r>
                        <a:rPr lang="it-IT" sz="900" u="none" strike="noStrike" dirty="0">
                          <a:effectLst/>
                        </a:rPr>
                        <a:t>a lavorare in modo autonomo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clima di lavoro amichevole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aiutato i miei capi con il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fatto molti rilievi topografici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Mi </a:t>
                      </a:r>
                      <a:r>
                        <a:rPr lang="it-IT" sz="900" u="none" strike="noStrike" dirty="0">
                          <a:effectLst/>
                        </a:rPr>
                        <a:t>hanno reso partecipe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N</a:t>
                      </a:r>
                      <a:r>
                        <a:rPr lang="it-IT" sz="900" u="none" strike="noStrike" dirty="0" smtClean="0">
                          <a:effectLst/>
                        </a:rPr>
                        <a:t>ello </a:t>
                      </a:r>
                      <a:r>
                        <a:rPr lang="it-IT" sz="900" u="none" strike="noStrike" dirty="0">
                          <a:effectLst/>
                        </a:rPr>
                        <a:t>studio c’erano massimo tre persone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fatto cose che non avevo mai fatto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visitato i progetti in corso di costruzione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contatto con i </a:t>
                      </a:r>
                      <a:r>
                        <a:rPr lang="it-IT" sz="900" u="none" strike="noStrike" dirty="0" smtClean="0">
                          <a:effectLst/>
                        </a:rPr>
                        <a:t>clienti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collaborazione con i </a:t>
                      </a:r>
                      <a:r>
                        <a:rPr lang="it-IT" sz="900" u="none" strike="noStrike" dirty="0" smtClean="0">
                          <a:effectLst/>
                        </a:rPr>
                        <a:t>colleghi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L’ambiente </a:t>
                      </a:r>
                      <a:r>
                        <a:rPr lang="it-IT" sz="900" u="none" strike="noStrike" dirty="0">
                          <a:effectLst/>
                        </a:rPr>
                        <a:t>di lavoro </a:t>
                      </a:r>
                      <a:r>
                        <a:rPr lang="it-IT" sz="900" u="none" strike="noStrike" dirty="0" smtClean="0">
                          <a:effectLst/>
                        </a:rPr>
                        <a:t>sereno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(7)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lavoro di </a:t>
                      </a:r>
                      <a:r>
                        <a:rPr lang="it-IT" sz="900" u="none" strike="noStrike" dirty="0" smtClean="0">
                          <a:effectLst/>
                        </a:rPr>
                        <a:t>gruppo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chiarezza nell’assegnare i compiti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messo in pratica quello che ho imparato a </a:t>
                      </a:r>
                      <a:r>
                        <a:rPr lang="it-IT" sz="900" u="none" strike="noStrike" dirty="0" smtClean="0">
                          <a:effectLst/>
                        </a:rPr>
                        <a:t>scuola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L’ambiente </a:t>
                      </a:r>
                      <a:r>
                        <a:rPr lang="it-IT" sz="900" u="none" strike="noStrike" dirty="0">
                          <a:effectLst/>
                        </a:rPr>
                        <a:t>piccolo, adatto alle prime esperienze lavorative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permesso di svolgere lavori in </a:t>
                      </a:r>
                      <a:r>
                        <a:rPr lang="it-IT" sz="900" u="none" strike="noStrike" dirty="0" smtClean="0">
                          <a:effectLst/>
                        </a:rPr>
                        <a:t>autonomia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potuto tradurre una conversazione in inglese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L’ambiente </a:t>
                      </a:r>
                      <a:r>
                        <a:rPr lang="it-IT" sz="900" u="none" strike="noStrike" dirty="0">
                          <a:effectLst/>
                        </a:rPr>
                        <a:t>di lavoro </a:t>
                      </a:r>
                      <a:r>
                        <a:rPr lang="it-IT" sz="900" u="none" strike="noStrike" dirty="0" smtClean="0">
                          <a:effectLst/>
                        </a:rPr>
                        <a:t>sereno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(4)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34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capacità di comunicare con i </a:t>
                      </a:r>
                      <a:r>
                        <a:rPr lang="it-IT" sz="900" u="none" strike="noStrike" dirty="0" smtClean="0">
                          <a:effectLst/>
                        </a:rPr>
                        <a:t>clienti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5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 I pareri dei tirocinanti. Classi terze a. s. 2017-18</a:t>
            </a:r>
            <a:br>
              <a:rPr lang="it-IT" dirty="0"/>
            </a:br>
            <a:r>
              <a:rPr lang="it-IT" dirty="0"/>
              <a:t>   </a:t>
            </a:r>
            <a:r>
              <a:rPr lang="it-IT" dirty="0" smtClean="0"/>
              <a:t>  </a:t>
            </a:r>
            <a:r>
              <a:rPr lang="it-IT" dirty="0"/>
              <a:t>I punti di forza dell’esperienza di tirocinio </a:t>
            </a:r>
            <a:r>
              <a:rPr lang="it-IT" dirty="0" smtClean="0"/>
              <a:t>(2)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454218"/>
              </p:ext>
            </p:extLst>
          </p:nvPr>
        </p:nvGraphicFramePr>
        <p:xfrm>
          <a:off x="1209823" y="1871001"/>
          <a:ext cx="9537894" cy="4083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37894"/>
              </a:tblGrid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Parlare </a:t>
                      </a:r>
                      <a:r>
                        <a:rPr lang="it-IT" sz="900" u="none" strike="noStrike" dirty="0">
                          <a:effectLst/>
                        </a:rPr>
                        <a:t>in pubblico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personale accogliente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Essere </a:t>
                      </a:r>
                      <a:r>
                        <a:rPr lang="it-IT" sz="900" u="none" strike="noStrike" dirty="0">
                          <a:effectLst/>
                        </a:rPr>
                        <a:t>in un ambiente già conosciuto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disponibilità degli organizzatori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Rendermi </a:t>
                      </a:r>
                      <a:r>
                        <a:rPr lang="it-IT" sz="900" u="none" strike="noStrike" dirty="0">
                          <a:effectLst/>
                        </a:rPr>
                        <a:t>conto della realtà della nostra valle dal punto di vista </a:t>
                      </a:r>
                      <a:r>
                        <a:rPr lang="it-IT" sz="900" u="none" strike="noStrike" dirty="0" smtClean="0">
                          <a:effectLst/>
                        </a:rPr>
                        <a:t>turistico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(4)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Rispettare </a:t>
                      </a:r>
                      <a:r>
                        <a:rPr lang="it-IT" sz="900" u="none" strike="noStrike" dirty="0">
                          <a:effectLst/>
                        </a:rPr>
                        <a:t>gli orari e le scadenze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Sperimentare </a:t>
                      </a:r>
                      <a:r>
                        <a:rPr lang="it-IT" sz="900" u="none" strike="noStrike" dirty="0">
                          <a:effectLst/>
                        </a:rPr>
                        <a:t>un lavoro con tante attività differenti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Riuscire </a:t>
                      </a:r>
                      <a:r>
                        <a:rPr lang="it-IT" sz="900" u="none" strike="noStrike" dirty="0">
                          <a:effectLst/>
                        </a:rPr>
                        <a:t>a comunicare in modo adeguato con le diverse tipologie di persone che ho incontrato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Adattarmi </a:t>
                      </a:r>
                      <a:r>
                        <a:rPr lang="it-IT" sz="900" u="none" strike="noStrike" dirty="0">
                          <a:effectLst/>
                        </a:rPr>
                        <a:t>ai ritmi di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gestione del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possibilità di conoscere persone provenienti da altre zone del mondo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Poter </a:t>
                      </a:r>
                      <a:r>
                        <a:rPr lang="it-IT" sz="900" u="none" strike="noStrike" dirty="0">
                          <a:effectLst/>
                        </a:rPr>
                        <a:t>usare la lingua </a:t>
                      </a:r>
                      <a:r>
                        <a:rPr lang="it-IT" sz="900" u="none" strike="noStrike" dirty="0" smtClean="0">
                          <a:effectLst/>
                        </a:rPr>
                        <a:t>straniera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Usare </a:t>
                      </a:r>
                      <a:r>
                        <a:rPr lang="it-IT" sz="900" u="none" strike="noStrike" dirty="0">
                          <a:effectLst/>
                        </a:rPr>
                        <a:t>gli strumenti del mestiere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Usare </a:t>
                      </a:r>
                      <a:r>
                        <a:rPr lang="it-IT" sz="900" u="none" strike="noStrike" dirty="0">
                          <a:effectLst/>
                        </a:rPr>
                        <a:t>software mai utilizzati prima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contatto diretto con gli artisti e i direttori di scena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Avere </a:t>
                      </a:r>
                      <a:r>
                        <a:rPr lang="it-IT" sz="900" u="none" strike="noStrike" dirty="0">
                          <a:effectLst/>
                        </a:rPr>
                        <a:t>un ruolo importante e stimolante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Avere </a:t>
                      </a:r>
                      <a:r>
                        <a:rPr lang="it-IT" sz="900" u="none" strike="noStrike" dirty="0">
                          <a:effectLst/>
                        </a:rPr>
                        <a:t>vicino persone disponibili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lavoro al front </a:t>
                      </a:r>
                      <a:r>
                        <a:rPr lang="it-IT" sz="900" u="none" strike="noStrike" dirty="0" smtClean="0">
                          <a:effectLst/>
                        </a:rPr>
                        <a:t>office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Sapermi </a:t>
                      </a:r>
                      <a:r>
                        <a:rPr lang="it-IT" sz="900" u="none" strike="noStrike" dirty="0">
                          <a:effectLst/>
                        </a:rPr>
                        <a:t>organizzare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conoscenza della struttura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4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Lo </a:t>
                      </a:r>
                      <a:r>
                        <a:rPr lang="it-IT" sz="900" u="none" strike="noStrike" dirty="0">
                          <a:effectLst/>
                        </a:rPr>
                        <a:t>studio della natura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pareri dei tirocinanti. Classi terze a. s. 2017-18</a:t>
            </a:r>
            <a:br>
              <a:rPr lang="it-IT" dirty="0"/>
            </a:br>
            <a:r>
              <a:rPr lang="it-IT" sz="4000" dirty="0"/>
              <a:t>     I punti di </a:t>
            </a:r>
            <a:r>
              <a:rPr lang="it-IT" sz="4000" dirty="0" smtClean="0"/>
              <a:t>debolezza dell’esperienza </a:t>
            </a:r>
            <a:r>
              <a:rPr lang="it-IT" sz="4000" dirty="0"/>
              <a:t>di </a:t>
            </a:r>
            <a:r>
              <a:rPr lang="it-IT" sz="4000" dirty="0" smtClean="0"/>
              <a:t>tirocinio</a:t>
            </a:r>
            <a:endParaRPr lang="it-IT" sz="40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982955"/>
              </p:ext>
            </p:extLst>
          </p:nvPr>
        </p:nvGraphicFramePr>
        <p:xfrm>
          <a:off x="1237958" y="1690688"/>
          <a:ext cx="9383150" cy="4357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3150"/>
              </a:tblGrid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fatto troppo poche settimane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Non </a:t>
                      </a:r>
                      <a:r>
                        <a:rPr lang="it-IT" sz="900" u="none" strike="noStrike" dirty="0">
                          <a:effectLst/>
                        </a:rPr>
                        <a:t>abbiamo fatto rilievi topografici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Poca </a:t>
                      </a:r>
                      <a:r>
                        <a:rPr lang="it-IT" sz="900" u="none" strike="noStrike" dirty="0">
                          <a:effectLst/>
                        </a:rPr>
                        <a:t>attinenza al corso di studi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Facevo </a:t>
                      </a:r>
                      <a:r>
                        <a:rPr lang="it-IT" sz="900" u="none" strike="noStrike" dirty="0">
                          <a:effectLst/>
                        </a:rPr>
                        <a:t>poche ore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 </a:t>
                      </a:r>
                      <a:r>
                        <a:rPr lang="it-IT" sz="900" u="none" strike="noStrike" dirty="0">
                          <a:effectLst/>
                        </a:rPr>
                        <a:t>volte a relazionarmi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difficoltà iniziali con imprevisti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Poche </a:t>
                      </a:r>
                      <a:r>
                        <a:rPr lang="it-IT" sz="900" u="none" strike="noStrike" dirty="0">
                          <a:effectLst/>
                        </a:rPr>
                        <a:t>possibilità di decidere </a:t>
                      </a:r>
                      <a:r>
                        <a:rPr lang="it-IT" sz="900" u="none" strike="noStrike" dirty="0" smtClean="0">
                          <a:effectLst/>
                        </a:rPr>
                        <a:t>autonomamente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Non </a:t>
                      </a:r>
                      <a:r>
                        <a:rPr lang="it-IT" sz="900" u="none" strike="noStrike" dirty="0">
                          <a:effectLst/>
                        </a:rPr>
                        <a:t>essere remunerato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Trovarsi </a:t>
                      </a:r>
                      <a:r>
                        <a:rPr lang="it-IT" sz="900" u="none" strike="noStrike" dirty="0">
                          <a:effectLst/>
                        </a:rPr>
                        <a:t>da soli in qualche situazione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Poca </a:t>
                      </a:r>
                      <a:r>
                        <a:rPr lang="it-IT" sz="900" u="none" strike="noStrike" dirty="0">
                          <a:effectLst/>
                        </a:rPr>
                        <a:t>interazione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Poche </a:t>
                      </a:r>
                      <a:r>
                        <a:rPr lang="it-IT" sz="900" u="none" strike="noStrike" dirty="0">
                          <a:effectLst/>
                        </a:rPr>
                        <a:t>mansioni “decisive”, ma piuttosto limitanti e riduttive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Avrebbero </a:t>
                      </a:r>
                      <a:r>
                        <a:rPr lang="it-IT" sz="900" u="none" strike="noStrike" dirty="0">
                          <a:effectLst/>
                        </a:rPr>
                        <a:t>potuto delegare maggiormente i compiti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poca partecipazione in alcune attività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mansioni non occupavano tutto il tempo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Tutor </a:t>
                      </a:r>
                      <a:r>
                        <a:rPr lang="it-IT" sz="900" u="none" strike="noStrike" dirty="0">
                          <a:effectLst/>
                        </a:rPr>
                        <a:t>quasi mai presente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Non </a:t>
                      </a:r>
                      <a:r>
                        <a:rPr lang="it-IT" sz="900" u="none" strike="noStrike" dirty="0">
                          <a:effectLst/>
                        </a:rPr>
                        <a:t>ho utilizzato l’inglese quanto avrei </a:t>
                      </a:r>
                      <a:r>
                        <a:rPr lang="it-IT" sz="900" u="none" strike="noStrike" dirty="0" smtClean="0">
                          <a:effectLst/>
                        </a:rPr>
                        <a:t>voluto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lavoro era sempre lo </a:t>
                      </a:r>
                      <a:r>
                        <a:rPr lang="it-IT" sz="900" u="none" strike="noStrike" dirty="0" smtClean="0">
                          <a:effectLst/>
                        </a:rPr>
                        <a:t>stesso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Molta </a:t>
                      </a:r>
                      <a:r>
                        <a:rPr lang="it-IT" sz="900" u="none" strike="noStrike" dirty="0">
                          <a:effectLst/>
                        </a:rPr>
                        <a:t>disorganizzazione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Avere </a:t>
                      </a:r>
                      <a:r>
                        <a:rPr lang="it-IT" sz="900" u="none" strike="noStrike" dirty="0">
                          <a:effectLst/>
                        </a:rPr>
                        <a:t>iniziato senza una specifica preparazione, questo mi ha però stimolato di più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Poco </a:t>
                      </a:r>
                      <a:r>
                        <a:rPr lang="it-IT" sz="900" u="none" strike="noStrike" dirty="0">
                          <a:effectLst/>
                        </a:rPr>
                        <a:t>tempo per spiegarmi cosa dovevo fare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mie conoscenze pratiche all’inizio dello stage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  <a:tr h="1980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Alcuni </a:t>
                      </a:r>
                      <a:r>
                        <a:rPr lang="it-IT" sz="900" u="none" strike="noStrike" dirty="0">
                          <a:effectLst/>
                        </a:rPr>
                        <a:t>lavori non erano attinenti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5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9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pareri dei tirocinanti. Classi terze a. s. 2017-18</a:t>
            </a:r>
            <a:br>
              <a:rPr lang="it-IT" dirty="0"/>
            </a:br>
            <a:r>
              <a:rPr lang="it-IT" dirty="0"/>
              <a:t>     </a:t>
            </a:r>
            <a:r>
              <a:rPr lang="it-IT" dirty="0" smtClean="0"/>
              <a:t>              Osservazioni e suggerimenti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074080"/>
              </p:ext>
            </p:extLst>
          </p:nvPr>
        </p:nvGraphicFramePr>
        <p:xfrm>
          <a:off x="2082019" y="2152357"/>
          <a:ext cx="777318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3180"/>
              </a:tblGrid>
              <a:tr h="6583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Mi </a:t>
                      </a:r>
                      <a:r>
                        <a:rPr lang="it-IT" sz="1200" u="none" strike="noStrike" dirty="0">
                          <a:effectLst/>
                        </a:rPr>
                        <a:t>piacerebbe rifare l’esperienza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</a:t>
                      </a:r>
                      <a:r>
                        <a:rPr lang="it-IT" sz="1200" u="none" strike="noStrike" dirty="0" smtClean="0">
                          <a:effectLst/>
                        </a:rPr>
                        <a:t>Lo </a:t>
                      </a:r>
                      <a:r>
                        <a:rPr lang="it-IT" sz="1200" u="none" strike="noStrike" dirty="0">
                          <a:effectLst/>
                        </a:rPr>
                        <a:t>consiglio per </a:t>
                      </a:r>
                      <a:r>
                        <a:rPr lang="it-IT" sz="1200" u="none" strike="noStrike" dirty="0" err="1">
                          <a:effectLst/>
                        </a:rPr>
                        <a:t>stages</a:t>
                      </a:r>
                      <a:r>
                        <a:rPr lang="it-IT" sz="1200" u="none" strike="noStrike" dirty="0">
                          <a:effectLst/>
                        </a:rPr>
                        <a:t> futuri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</a:t>
                      </a:r>
                      <a:r>
                        <a:rPr lang="it-IT" sz="1200" u="none" strike="noStrike" dirty="0" smtClean="0">
                          <a:effectLst/>
                        </a:rPr>
                        <a:t>Compiti </a:t>
                      </a:r>
                      <a:r>
                        <a:rPr lang="it-IT" sz="1200" u="none" strike="noStrike" dirty="0">
                          <a:effectLst/>
                        </a:rPr>
                        <a:t>più </a:t>
                      </a:r>
                      <a:r>
                        <a:rPr lang="it-IT" sz="1200" u="none" strike="noStrike" dirty="0" smtClean="0">
                          <a:effectLst/>
                        </a:rPr>
                        <a:t>attivi </a:t>
                      </a:r>
                      <a:r>
                        <a:rPr lang="it-IT" sz="1200" u="none" strike="noStrike" dirty="0">
                          <a:effectLst/>
                        </a:rPr>
                        <a:t>e </a:t>
                      </a:r>
                      <a:r>
                        <a:rPr lang="it-IT" sz="1200" u="none" strike="noStrike" dirty="0" smtClean="0">
                          <a:effectLst/>
                        </a:rPr>
                        <a:t>più coinvolgenti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</a:t>
                      </a:r>
                      <a:r>
                        <a:rPr lang="it-IT" sz="1200" u="none" strike="noStrike" dirty="0" smtClean="0">
                          <a:effectLst/>
                        </a:rPr>
                        <a:t>Dare </a:t>
                      </a:r>
                      <a:r>
                        <a:rPr lang="it-IT" sz="1200" u="none" strike="noStrike" dirty="0">
                          <a:effectLst/>
                        </a:rPr>
                        <a:t>allo studente l’opportunità di rapportarsi con gli altri studenti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</a:t>
                      </a:r>
                      <a:r>
                        <a:rPr lang="it-IT" sz="1200" u="none" strike="noStrike" dirty="0" smtClean="0">
                          <a:effectLst/>
                        </a:rPr>
                        <a:t>Curare </a:t>
                      </a:r>
                      <a:r>
                        <a:rPr lang="it-IT" sz="1200" u="none" strike="noStrike" dirty="0">
                          <a:effectLst/>
                        </a:rPr>
                        <a:t>maggiormente l’organizzazione ed i compiti da assegnare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4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048331"/>
              </p:ext>
            </p:extLst>
          </p:nvPr>
        </p:nvGraphicFramePr>
        <p:xfrm>
          <a:off x="1266092" y="1690692"/>
          <a:ext cx="9636369" cy="4538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36369"/>
              </a:tblGrid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Uso </a:t>
                      </a:r>
                      <a:r>
                        <a:rPr lang="it-IT" sz="900" u="none" strike="noStrike" dirty="0">
                          <a:effectLst/>
                        </a:rPr>
                        <a:t>di strumenti e metodi </a:t>
                      </a:r>
                      <a:r>
                        <a:rPr lang="it-IT" sz="900" u="none" strike="noStrike" dirty="0" smtClean="0">
                          <a:effectLst/>
                        </a:rPr>
                        <a:t>(4)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95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Manualità </a:t>
                      </a:r>
                      <a:r>
                        <a:rPr lang="it-IT" sz="900" u="none" strike="noStrike" dirty="0">
                          <a:effectLst/>
                        </a:rPr>
                        <a:t>con diversi strumenti e programmi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Miglioramento </a:t>
                      </a:r>
                      <a:r>
                        <a:rPr lang="it-IT" sz="900" u="none" strike="noStrike" dirty="0">
                          <a:effectLst/>
                        </a:rPr>
                        <a:t>del disegno in CAD </a:t>
                      </a:r>
                      <a:r>
                        <a:rPr lang="it-IT" sz="900" u="none" strike="noStrike" dirty="0" smtClean="0">
                          <a:effectLst/>
                        </a:rPr>
                        <a:t>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Conoscere </a:t>
                      </a:r>
                      <a:r>
                        <a:rPr lang="it-IT" sz="900" u="none" strike="noStrike" dirty="0">
                          <a:effectLst/>
                        </a:rPr>
                        <a:t>normative e leggi che non avevo mai sentito prima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Un </a:t>
                      </a:r>
                      <a:r>
                        <a:rPr lang="it-IT" sz="900" u="none" strike="noStrike" dirty="0">
                          <a:effectLst/>
                        </a:rPr>
                        <a:t>utilizzo più professionale delle attrezzature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Come </a:t>
                      </a:r>
                      <a:r>
                        <a:rPr lang="it-IT" sz="900" u="none" strike="noStrike" dirty="0">
                          <a:effectLst/>
                        </a:rPr>
                        <a:t>funziona il lavoro vero e proprio (per il quale sto studiando) al di fuori dell’ambito scolastico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Tecniche </a:t>
                      </a:r>
                      <a:r>
                        <a:rPr lang="it-IT" sz="900" u="none" strike="noStrike" dirty="0">
                          <a:effectLst/>
                        </a:rPr>
                        <a:t>di narrazione 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Lettere </a:t>
                      </a:r>
                      <a:r>
                        <a:rPr lang="it-IT" sz="900" u="none" strike="noStrike" dirty="0">
                          <a:effectLst/>
                        </a:rPr>
                        <a:t>per appalti e contabilità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Compilazione </a:t>
                      </a:r>
                      <a:r>
                        <a:rPr lang="it-IT" sz="900" u="none" strike="noStrike" dirty="0">
                          <a:effectLst/>
                        </a:rPr>
                        <a:t>bilancio e registrazione fatture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Come </a:t>
                      </a:r>
                      <a:r>
                        <a:rPr lang="it-IT" sz="900" u="none" strike="noStrike" dirty="0">
                          <a:effectLst/>
                        </a:rPr>
                        <a:t>funziona la parte amministrativa di un’azienda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L’organizzazione </a:t>
                      </a:r>
                      <a:r>
                        <a:rPr lang="it-IT" sz="900" u="none" strike="noStrike" dirty="0">
                          <a:effectLst/>
                        </a:rPr>
                        <a:t>e l’attività di un’azienda immobiliare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Di </a:t>
                      </a:r>
                      <a:r>
                        <a:rPr lang="it-IT" sz="900" u="none" strike="noStrike" dirty="0">
                          <a:effectLst/>
                        </a:rPr>
                        <a:t>cosa si occupa effettivamente un ufficio di commercialista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Catalogare</a:t>
                      </a:r>
                      <a:r>
                        <a:rPr lang="it-IT" sz="900" u="none" strike="noStrike" dirty="0">
                          <a:effectLst/>
                        </a:rPr>
                        <a:t>, immagazzinare, ordinare ed esporre prodotti </a:t>
                      </a:r>
                      <a:r>
                        <a:rPr lang="it-IT" sz="900" u="none" strike="noStrike" dirty="0" smtClean="0">
                          <a:effectLst/>
                        </a:rPr>
                        <a:t>farmaceutici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catalogazione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Malattie </a:t>
                      </a:r>
                      <a:r>
                        <a:rPr lang="it-IT" sz="900" u="none" strike="noStrike" dirty="0">
                          <a:effectLst/>
                        </a:rPr>
                        <a:t>varie, strumenti per operare, l’anatomia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  </a:t>
            </a:r>
            <a:r>
              <a:rPr lang="it-IT" sz="4000" dirty="0" smtClean="0"/>
              <a:t>I </a:t>
            </a:r>
            <a:r>
              <a:rPr lang="it-IT" sz="4000" dirty="0"/>
              <a:t>pareri dei tirocinanti. Classi </a:t>
            </a:r>
            <a:r>
              <a:rPr lang="it-IT" sz="4000" dirty="0" smtClean="0"/>
              <a:t>quarte a</a:t>
            </a:r>
            <a:r>
              <a:rPr lang="it-IT" sz="4000" dirty="0"/>
              <a:t>. s. 2017-18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</a:t>
            </a:r>
            <a:r>
              <a:rPr lang="it-IT" sz="3600" dirty="0" smtClean="0"/>
              <a:t>Competenze </a:t>
            </a:r>
            <a:r>
              <a:rPr lang="it-IT" sz="3600" dirty="0"/>
              <a:t>e conoscenze acquisite: le tecniche </a:t>
            </a:r>
            <a:r>
              <a:rPr lang="it-IT" sz="3600" dirty="0" smtClean="0"/>
              <a:t>specifiche (1)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4298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/>
              <a:t>      I </a:t>
            </a:r>
            <a:r>
              <a:rPr lang="it-IT" sz="4000" dirty="0"/>
              <a:t>pareri dei tirocinanti. Classi quarte a. s. 2017-18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 </a:t>
            </a:r>
            <a:r>
              <a:rPr lang="it-IT" sz="3600" dirty="0" smtClean="0"/>
              <a:t>Competenze </a:t>
            </a:r>
            <a:r>
              <a:rPr lang="it-IT" sz="3600" dirty="0"/>
              <a:t>e conoscenze acquisite: le tecniche specifiche </a:t>
            </a:r>
            <a:r>
              <a:rPr lang="it-IT" sz="3600" dirty="0" smtClean="0"/>
              <a:t>(2)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81285"/>
              </p:ext>
            </p:extLst>
          </p:nvPr>
        </p:nvGraphicFramePr>
        <p:xfrm>
          <a:off x="1308295" y="1690685"/>
          <a:ext cx="9425354" cy="4583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5354"/>
              </a:tblGrid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Metodi </a:t>
                      </a:r>
                      <a:r>
                        <a:rPr lang="it-IT" sz="900" u="none" strike="noStrike" dirty="0">
                          <a:effectLst/>
                        </a:rPr>
                        <a:t>di rilievo OPS e TPS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proteine presenti nella birra e la varietà di luppoli e malti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ricerche svolte all’interno dei laboratori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Saper </a:t>
                      </a:r>
                      <a:r>
                        <a:rPr lang="it-IT" sz="900" u="none" strike="noStrike" dirty="0">
                          <a:effectLst/>
                        </a:rPr>
                        <a:t>progettare, interagire con il cliente, comprendere richieste specifiche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programmazione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L’organizzazione </a:t>
                      </a:r>
                      <a:r>
                        <a:rPr lang="it-IT" sz="900" u="none" strike="noStrike" dirty="0">
                          <a:effectLst/>
                        </a:rPr>
                        <a:t>del lavoro e degli spazi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74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Gestire </a:t>
                      </a:r>
                      <a:r>
                        <a:rPr lang="it-IT" sz="900" u="none" strike="noStrike" dirty="0">
                          <a:effectLst/>
                        </a:rPr>
                        <a:t>autonomamente il punto informativo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Sponsorizzare </a:t>
                      </a:r>
                      <a:r>
                        <a:rPr lang="it-IT" sz="900" u="none" strike="noStrike" dirty="0">
                          <a:effectLst/>
                        </a:rPr>
                        <a:t>eventi ed attività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Informazioni </a:t>
                      </a:r>
                      <a:r>
                        <a:rPr lang="it-IT" sz="900" u="none" strike="noStrike" dirty="0">
                          <a:effectLst/>
                        </a:rPr>
                        <a:t>riguardanti le località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L’uso </a:t>
                      </a:r>
                      <a:r>
                        <a:rPr lang="it-IT" sz="900" u="none" strike="noStrike" dirty="0">
                          <a:effectLst/>
                        </a:rPr>
                        <a:t>del computer e delle lingue straniere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imparato come funziona l’organizzazione e la pubblicizzazione di vari eventi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Utilizzare </a:t>
                      </a:r>
                      <a:r>
                        <a:rPr lang="it-IT" sz="900" u="none" strike="noStrike" dirty="0">
                          <a:effectLst/>
                        </a:rPr>
                        <a:t>diverse applicazioni e inserire le presenze nell’apposito sito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conoscenza del territorio e gestire le comunicazioni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81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L’assistenza </a:t>
                      </a:r>
                      <a:r>
                        <a:rPr lang="it-IT" sz="900" u="none" strike="noStrike" dirty="0">
                          <a:effectLst/>
                        </a:rPr>
                        <a:t>al bagnante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37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/>
              <a:t>         I </a:t>
            </a:r>
            <a:r>
              <a:rPr lang="it-IT" sz="4000" dirty="0"/>
              <a:t>pareri dei tirocinanti. Classi </a:t>
            </a:r>
            <a:r>
              <a:rPr lang="it-IT" sz="4000" dirty="0" smtClean="0"/>
              <a:t>quarte a</a:t>
            </a:r>
            <a:r>
              <a:rPr lang="it-IT" sz="4000" dirty="0"/>
              <a:t>. s. 2017-18</a:t>
            </a:r>
            <a:r>
              <a:rPr lang="it-IT" sz="4800" dirty="0"/>
              <a:t/>
            </a:r>
            <a:br>
              <a:rPr lang="it-IT" sz="4800" dirty="0"/>
            </a:br>
            <a:r>
              <a:rPr lang="it-IT" sz="3100" dirty="0"/>
              <a:t>Competenze e conoscenze acquisite: strumenti di lavoro e metodologie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979010"/>
              </p:ext>
            </p:extLst>
          </p:nvPr>
        </p:nvGraphicFramePr>
        <p:xfrm>
          <a:off x="1392701" y="1690696"/>
          <a:ext cx="9340947" cy="4414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40947"/>
              </a:tblGrid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Teodolite</a:t>
                      </a:r>
                      <a:r>
                        <a:rPr lang="it-IT" sz="900" u="none" strike="noStrike" dirty="0">
                          <a:effectLst/>
                        </a:rPr>
                        <a:t>, </a:t>
                      </a:r>
                      <a:r>
                        <a:rPr lang="it-IT" sz="900" u="none" strike="noStrike" dirty="0" err="1">
                          <a:effectLst/>
                        </a:rPr>
                        <a:t>autocad</a:t>
                      </a:r>
                      <a:r>
                        <a:rPr lang="it-IT" sz="900" u="none" strike="noStrike" dirty="0">
                          <a:effectLst/>
                        </a:rPr>
                        <a:t> e altri programmi </a:t>
                      </a:r>
                      <a:r>
                        <a:rPr lang="it-IT" sz="900" u="none" strike="noStrike" dirty="0" smtClean="0">
                          <a:effectLst/>
                        </a:rPr>
                        <a:t>(5)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Sistemi </a:t>
                      </a:r>
                      <a:r>
                        <a:rPr lang="it-IT" sz="900" u="none" strike="noStrike" dirty="0">
                          <a:effectLst/>
                        </a:rPr>
                        <a:t>di rilievo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lavoro di gruppo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Materiali </a:t>
                      </a:r>
                      <a:r>
                        <a:rPr lang="it-IT" sz="900" u="none" strike="noStrike" dirty="0">
                          <a:effectLst/>
                        </a:rPr>
                        <a:t>e metodologie adatti a lavorare con i bambini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L’utilizzo </a:t>
                      </a:r>
                      <a:r>
                        <a:rPr lang="it-IT" sz="900" u="none" strike="noStrike" dirty="0">
                          <a:effectLst/>
                        </a:rPr>
                        <a:t>di </a:t>
                      </a:r>
                      <a:r>
                        <a:rPr lang="it-IT" sz="900" u="none" strike="noStrike" dirty="0" err="1">
                          <a:effectLst/>
                        </a:rPr>
                        <a:t>excel</a:t>
                      </a:r>
                      <a:r>
                        <a:rPr lang="it-IT" sz="900" u="none" strike="noStrike" dirty="0">
                          <a:effectLst/>
                        </a:rPr>
                        <a:t> e altri programmi specifici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Utilizzo </a:t>
                      </a:r>
                      <a:r>
                        <a:rPr lang="it-IT" sz="900" u="none" strike="noStrike" dirty="0">
                          <a:effectLst/>
                        </a:rPr>
                        <a:t>del pc e del </a:t>
                      </a:r>
                      <a:r>
                        <a:rPr lang="it-IT" sz="900" u="none" strike="noStrike" dirty="0" err="1">
                          <a:effectLst/>
                        </a:rPr>
                        <a:t>tablet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L’utilizzo </a:t>
                      </a:r>
                      <a:r>
                        <a:rPr lang="it-IT" sz="900" u="none" strike="noStrike" dirty="0">
                          <a:effectLst/>
                        </a:rPr>
                        <a:t>di software </a:t>
                      </a:r>
                      <a:r>
                        <a:rPr lang="it-IT" sz="900" u="none" strike="noStrike" dirty="0" smtClean="0">
                          <a:effectLst/>
                        </a:rPr>
                        <a:t>specifici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(8)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metodologie altamente specifiche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Autocad </a:t>
                      </a:r>
                      <a:r>
                        <a:rPr lang="it-IT" sz="900" u="none" strike="noStrike" dirty="0">
                          <a:effectLst/>
                        </a:rPr>
                        <a:t>2018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metodo di suddivisione dei lavori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sistema di ordinazione delle merci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Gestire </a:t>
                      </a:r>
                      <a:r>
                        <a:rPr lang="it-IT" sz="900" u="none" strike="noStrike" dirty="0">
                          <a:effectLst/>
                        </a:rPr>
                        <a:t>la documentazione e mantenere i contatti con altri 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Diverse </a:t>
                      </a:r>
                      <a:r>
                        <a:rPr lang="it-IT" sz="900" u="none" strike="noStrike" dirty="0" err="1">
                          <a:effectLst/>
                        </a:rPr>
                        <a:t>app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L’organizzazione  </a:t>
                      </a:r>
                      <a:r>
                        <a:rPr lang="it-IT" sz="900" u="none" strike="noStrike" dirty="0">
                          <a:effectLst/>
                        </a:rPr>
                        <a:t>e la pubblicizzazione di </a:t>
                      </a:r>
                      <a:r>
                        <a:rPr lang="it-IT" sz="900" u="none" strike="noStrike" dirty="0" smtClean="0">
                          <a:effectLst/>
                        </a:rPr>
                        <a:t>eventi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4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Nell’ambito </a:t>
                      </a:r>
                      <a:r>
                        <a:rPr lang="it-IT" sz="900" u="none" strike="noStrike" dirty="0">
                          <a:effectLst/>
                        </a:rPr>
                        <a:t>degli orari e del rapporto con i colleghi e con il pubblico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0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dirty="0" smtClean="0"/>
              <a:t> I </a:t>
            </a:r>
            <a:r>
              <a:rPr lang="it-IT" sz="4000" dirty="0"/>
              <a:t>pareri dei tirocinanti. Classi quarte a. s. 2017-18</a:t>
            </a:r>
            <a:r>
              <a:rPr lang="it-IT" sz="6600" dirty="0"/>
              <a:t/>
            </a:r>
            <a:br>
              <a:rPr lang="it-IT" sz="6600" dirty="0"/>
            </a:br>
            <a:r>
              <a:rPr lang="it-IT" sz="3100" dirty="0" smtClean="0"/>
              <a:t>Competenze </a:t>
            </a:r>
            <a:r>
              <a:rPr lang="it-IT" sz="3100" dirty="0"/>
              <a:t>e conoscenze acquisite: </a:t>
            </a:r>
            <a:r>
              <a:rPr lang="it-IT" sz="3100" dirty="0" smtClean="0"/>
              <a:t>le competenze comunicative</a:t>
            </a:r>
            <a:endParaRPr lang="it-IT" sz="31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697973"/>
              </p:ext>
            </p:extLst>
          </p:nvPr>
        </p:nvGraphicFramePr>
        <p:xfrm>
          <a:off x="1294228" y="1690681"/>
          <a:ext cx="9608233" cy="4625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8233"/>
              </a:tblGrid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Come </a:t>
                      </a:r>
                      <a:r>
                        <a:rPr lang="it-IT" sz="900" u="none" strike="noStrike" dirty="0">
                          <a:effectLst/>
                        </a:rPr>
                        <a:t>comportarsi in certi ambienti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Relazionarsi </a:t>
                      </a:r>
                      <a:r>
                        <a:rPr lang="it-IT" sz="900" u="none" strike="noStrike" dirty="0">
                          <a:effectLst/>
                        </a:rPr>
                        <a:t>con persone con ruolo </a:t>
                      </a:r>
                      <a:r>
                        <a:rPr lang="it-IT" sz="900" u="none" strike="noStrike" dirty="0" smtClean="0">
                          <a:effectLst/>
                        </a:rPr>
                        <a:t>superiore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Lavorare </a:t>
                      </a:r>
                      <a:r>
                        <a:rPr lang="it-IT" sz="900" u="none" strike="noStrike" dirty="0">
                          <a:effectLst/>
                        </a:rPr>
                        <a:t>con professionisti di vario genere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Capacità </a:t>
                      </a:r>
                      <a:r>
                        <a:rPr lang="it-IT" sz="900" u="none" strike="noStrike" dirty="0">
                          <a:effectLst/>
                        </a:rPr>
                        <a:t>di comunicare con passione con un pubblico in tenera età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Sperimentare </a:t>
                      </a:r>
                      <a:r>
                        <a:rPr lang="it-IT" sz="900" u="none" strike="noStrike" dirty="0">
                          <a:effectLst/>
                        </a:rPr>
                        <a:t>il lavoro di gruppo e acquisire capacità di iniziativa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Comunicare </a:t>
                      </a:r>
                      <a:r>
                        <a:rPr lang="it-IT" sz="900" u="none" strike="noStrike" dirty="0">
                          <a:effectLst/>
                        </a:rPr>
                        <a:t>con i clienti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relazione con gli altri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collaborazione con i </a:t>
                      </a:r>
                      <a:r>
                        <a:rPr lang="it-IT" sz="900" u="none" strike="noStrike" dirty="0" smtClean="0">
                          <a:effectLst/>
                        </a:rPr>
                        <a:t>colleghi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tono ed il modo di porsi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comportamento da usare con i clienti e il personale e competenze </a:t>
                      </a:r>
                      <a:r>
                        <a:rPr lang="it-IT" sz="900" u="none" strike="noStrike" dirty="0" smtClean="0">
                          <a:effectLst/>
                        </a:rPr>
                        <a:t>pubblicitarie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Comunicare </a:t>
                      </a:r>
                      <a:r>
                        <a:rPr lang="it-IT" sz="900" u="none" strike="noStrike" dirty="0">
                          <a:effectLst/>
                        </a:rPr>
                        <a:t>con il </a:t>
                      </a:r>
                      <a:r>
                        <a:rPr lang="it-IT" sz="900" u="none" strike="noStrike" dirty="0" smtClean="0">
                          <a:effectLst/>
                        </a:rPr>
                        <a:t>turista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Utilizzare </a:t>
                      </a:r>
                      <a:r>
                        <a:rPr lang="it-IT" sz="900" u="none" strike="noStrike" dirty="0">
                          <a:effectLst/>
                        </a:rPr>
                        <a:t>la lingua straniera e rapportarsi con gli utenti in modo chiaro e corretto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Relazionarmi </a:t>
                      </a:r>
                      <a:r>
                        <a:rPr lang="it-IT" sz="900" u="none" strike="noStrike" dirty="0">
                          <a:effectLst/>
                        </a:rPr>
                        <a:t>con i </a:t>
                      </a:r>
                      <a:r>
                        <a:rPr lang="it-IT" sz="900" u="none" strike="noStrike" dirty="0" smtClean="0">
                          <a:effectLst/>
                        </a:rPr>
                        <a:t>clienti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4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Saper </a:t>
                      </a:r>
                      <a:r>
                        <a:rPr lang="it-IT" sz="900" u="none" strike="noStrike" dirty="0">
                          <a:effectLst/>
                        </a:rPr>
                        <a:t>parlare con gli stranieri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26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381839"/>
              </p:ext>
            </p:extLst>
          </p:nvPr>
        </p:nvGraphicFramePr>
        <p:xfrm>
          <a:off x="-270456" y="394831"/>
          <a:ext cx="6606861" cy="578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971750"/>
              </p:ext>
            </p:extLst>
          </p:nvPr>
        </p:nvGraphicFramePr>
        <p:xfrm>
          <a:off x="5988675" y="394831"/>
          <a:ext cx="7134897" cy="578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81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pareri dei tirocinanti. Classi </a:t>
            </a:r>
            <a:r>
              <a:rPr lang="it-IT" dirty="0" smtClean="0"/>
              <a:t>quarte a</a:t>
            </a:r>
            <a:r>
              <a:rPr lang="it-IT" dirty="0"/>
              <a:t>. s. 2017-18</a:t>
            </a:r>
            <a:br>
              <a:rPr lang="it-IT" dirty="0"/>
            </a:br>
            <a:r>
              <a:rPr lang="it-IT" dirty="0"/>
              <a:t>          Gli interessi suscitati dall’esperienza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800777"/>
              </p:ext>
            </p:extLst>
          </p:nvPr>
        </p:nvGraphicFramePr>
        <p:xfrm>
          <a:off x="1223889" y="1856937"/>
          <a:ext cx="9580099" cy="4400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0099"/>
              </a:tblGrid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Mi </a:t>
                      </a:r>
                      <a:r>
                        <a:rPr lang="it-IT" sz="900" u="none" strike="noStrike" dirty="0">
                          <a:effectLst/>
                        </a:rPr>
                        <a:t>ha fatto pensare di intraprendere effettivamente quel tipo di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Sui </a:t>
                      </a:r>
                      <a:r>
                        <a:rPr lang="it-IT" sz="900" u="none" strike="noStrike" dirty="0">
                          <a:effectLst/>
                        </a:rPr>
                        <a:t>sistemi di calcolo con </a:t>
                      </a:r>
                      <a:r>
                        <a:rPr lang="it-IT" sz="900" u="none" strike="noStrike" dirty="0" err="1">
                          <a:effectLst/>
                        </a:rPr>
                        <a:t>excel</a:t>
                      </a:r>
                      <a:r>
                        <a:rPr lang="it-IT" sz="900" u="none" strike="noStrike" dirty="0">
                          <a:effectLst/>
                        </a:rPr>
                        <a:t> e </a:t>
                      </a:r>
                      <a:r>
                        <a:rPr lang="it-IT" sz="900" u="none" strike="noStrike" dirty="0" err="1">
                          <a:effectLst/>
                        </a:rPr>
                        <a:t>autocad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L’ambito </a:t>
                      </a:r>
                      <a:r>
                        <a:rPr lang="it-IT" sz="900" u="none" strike="noStrike" dirty="0">
                          <a:effectLst/>
                        </a:rPr>
                        <a:t>delle costruzioni in generale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Mi </a:t>
                      </a:r>
                      <a:r>
                        <a:rPr lang="it-IT" sz="900" u="none" strike="noStrike" dirty="0">
                          <a:effectLst/>
                        </a:rPr>
                        <a:t>ha avvicinato al mondo dell’insegnamento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21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Per </a:t>
                      </a:r>
                      <a:r>
                        <a:rPr lang="it-IT" sz="900" u="none" strike="noStrike" dirty="0">
                          <a:effectLst/>
                        </a:rPr>
                        <a:t>il lavoro in un’azienda pubblica o simile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Lavorare </a:t>
                      </a:r>
                      <a:r>
                        <a:rPr lang="it-IT" sz="900" u="none" strike="noStrike" dirty="0">
                          <a:effectLst/>
                        </a:rPr>
                        <a:t>in gruppo 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chimica organica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Capire </a:t>
                      </a:r>
                      <a:r>
                        <a:rPr lang="it-IT" sz="900" u="none" strike="noStrike" dirty="0">
                          <a:effectLst/>
                        </a:rPr>
                        <a:t>come agiscono i principi attivi dei medicinali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Interesse </a:t>
                      </a:r>
                      <a:r>
                        <a:rPr lang="it-IT" sz="900" u="none" strike="noStrike" dirty="0">
                          <a:effectLst/>
                        </a:rPr>
                        <a:t>in campo medico-sanitario specificatamente in ambito odontoiatrico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facoltà universitaria nella quale ho svolto il tirocinio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2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Interesse </a:t>
                      </a:r>
                      <a:r>
                        <a:rPr lang="it-IT" sz="900" u="none" strike="noStrike" dirty="0">
                          <a:effectLst/>
                        </a:rPr>
                        <a:t>per il corso di laurea in biotecnologia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24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pareri dei tirocinanti. Classi </a:t>
            </a:r>
            <a:r>
              <a:rPr lang="it-IT" dirty="0" smtClean="0"/>
              <a:t>quarte a</a:t>
            </a:r>
            <a:r>
              <a:rPr lang="it-IT" dirty="0"/>
              <a:t>. s. 2017-18</a:t>
            </a:r>
            <a:br>
              <a:rPr lang="it-IT" dirty="0"/>
            </a:br>
            <a:r>
              <a:rPr lang="it-IT" dirty="0"/>
              <a:t>    </a:t>
            </a:r>
            <a:r>
              <a:rPr lang="it-IT" dirty="0" smtClean="0"/>
              <a:t> </a:t>
            </a:r>
            <a:r>
              <a:rPr lang="it-IT" dirty="0"/>
              <a:t>I punti di forza dell’esperienza di tirocinio (1)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145814"/>
              </p:ext>
            </p:extLst>
          </p:nvPr>
        </p:nvGraphicFramePr>
        <p:xfrm>
          <a:off x="970671" y="1828790"/>
          <a:ext cx="10383129" cy="4348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83129"/>
              </a:tblGrid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Utilizzare </a:t>
                      </a:r>
                      <a:r>
                        <a:rPr lang="it-IT" sz="900" u="none" strike="noStrike" dirty="0">
                          <a:effectLst/>
                        </a:rPr>
                        <a:t>strumenti tecnici </a:t>
                      </a:r>
                      <a:r>
                        <a:rPr lang="it-IT" sz="900" u="none" strike="noStrike" dirty="0" smtClean="0">
                          <a:effectLst/>
                        </a:rPr>
                        <a:t>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Mettere </a:t>
                      </a:r>
                      <a:r>
                        <a:rPr lang="it-IT" sz="900" u="none" strike="noStrike" dirty="0">
                          <a:effectLst/>
                        </a:rPr>
                        <a:t>in pratica quanto appreso a </a:t>
                      </a:r>
                      <a:r>
                        <a:rPr lang="it-IT" sz="900" u="none" strike="noStrike" dirty="0" smtClean="0">
                          <a:effectLst/>
                        </a:rPr>
                        <a:t>scuola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Inserirsi </a:t>
                      </a:r>
                      <a:r>
                        <a:rPr lang="it-IT" sz="900" u="none" strike="noStrike" dirty="0">
                          <a:effectLst/>
                        </a:rPr>
                        <a:t>nel mondo del </a:t>
                      </a:r>
                      <a:r>
                        <a:rPr lang="it-IT" sz="900" u="none" strike="noStrike" dirty="0" smtClean="0">
                          <a:effectLst/>
                        </a:rPr>
                        <a:t>lavoro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Imparare </a:t>
                      </a:r>
                      <a:r>
                        <a:rPr lang="it-IT" sz="900" u="none" strike="noStrike" dirty="0">
                          <a:effectLst/>
                        </a:rPr>
                        <a:t>cose che a scuola non si imparano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Gente </a:t>
                      </a:r>
                      <a:r>
                        <a:rPr lang="it-IT" sz="900" u="none" strike="noStrike" dirty="0">
                          <a:effectLst/>
                        </a:rPr>
                        <a:t>alla mano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Nuove </a:t>
                      </a:r>
                      <a:r>
                        <a:rPr lang="it-IT" sz="900" u="none" strike="noStrike" dirty="0">
                          <a:effectLst/>
                        </a:rPr>
                        <a:t>esperienze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Diversi </a:t>
                      </a:r>
                      <a:r>
                        <a:rPr lang="it-IT" sz="900" u="none" strike="noStrike" dirty="0">
                          <a:effectLst/>
                        </a:rPr>
                        <a:t>sistemi di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L’ambiente </a:t>
                      </a:r>
                      <a:r>
                        <a:rPr lang="it-IT" sz="900" u="none" strike="noStrike" dirty="0">
                          <a:effectLst/>
                        </a:rPr>
                        <a:t>socievole che permetteva di lavorare in </a:t>
                      </a:r>
                      <a:r>
                        <a:rPr lang="it-IT" sz="900" u="none" strike="noStrike" dirty="0" smtClean="0">
                          <a:effectLst/>
                        </a:rPr>
                        <a:t>sintonia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Avere </a:t>
                      </a:r>
                      <a:r>
                        <a:rPr lang="it-IT" sz="900" u="none" strike="noStrike" dirty="0">
                          <a:effectLst/>
                        </a:rPr>
                        <a:t>un unico compito da completare 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Cercare </a:t>
                      </a:r>
                      <a:r>
                        <a:rPr lang="it-IT" sz="900" u="none" strike="noStrike" dirty="0">
                          <a:effectLst/>
                        </a:rPr>
                        <a:t>di lavorare in autonomia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 </a:t>
                      </a:r>
                      <a:r>
                        <a:rPr lang="it-IT" sz="900" u="none" strike="noStrike" dirty="0" smtClean="0">
                          <a:effectLst/>
                        </a:rPr>
                        <a:t>- La serietà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professionalità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Primo </a:t>
                      </a:r>
                      <a:r>
                        <a:rPr lang="it-IT" sz="900" u="none" strike="noStrike" dirty="0">
                          <a:effectLst/>
                        </a:rPr>
                        <a:t>impatto con il mondo del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Interagire </a:t>
                      </a:r>
                      <a:r>
                        <a:rPr lang="it-IT" sz="900" u="none" strike="noStrike" dirty="0">
                          <a:effectLst/>
                        </a:rPr>
                        <a:t>con un pubblico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Capacità </a:t>
                      </a:r>
                      <a:r>
                        <a:rPr lang="it-IT" sz="900" u="none" strike="noStrike" dirty="0">
                          <a:effectLst/>
                        </a:rPr>
                        <a:t>di organizzare autonomamente il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Affrontare </a:t>
                      </a:r>
                      <a:r>
                        <a:rPr lang="it-IT" sz="900" u="none" strike="noStrike" dirty="0">
                          <a:effectLst/>
                        </a:rPr>
                        <a:t>gli imprevisti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Saper </a:t>
                      </a:r>
                      <a:r>
                        <a:rPr lang="it-IT" sz="900" u="none" strike="noStrike" dirty="0">
                          <a:effectLst/>
                        </a:rPr>
                        <a:t>comunicare e interagire con gli altri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Gestire </a:t>
                      </a:r>
                      <a:r>
                        <a:rPr lang="it-IT" sz="900" u="none" strike="noStrike" dirty="0">
                          <a:effectLst/>
                        </a:rPr>
                        <a:t>attività con autonomia organizzativa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collaborazione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Adattarsi </a:t>
                      </a:r>
                      <a:r>
                        <a:rPr lang="it-IT" sz="900" u="none" strike="noStrike" dirty="0">
                          <a:effectLst/>
                        </a:rPr>
                        <a:t>ad un ambiente lavorativo sconosciuto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Rispetto </a:t>
                      </a:r>
                      <a:r>
                        <a:rPr lang="it-IT" sz="900" u="none" strike="noStrike" dirty="0">
                          <a:effectLst/>
                        </a:rPr>
                        <a:t>delle persone che mi hanno seguito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lavoro di </a:t>
                      </a:r>
                      <a:r>
                        <a:rPr lang="it-IT" sz="900" u="none" strike="noStrike" dirty="0" smtClean="0">
                          <a:effectLst/>
                        </a:rPr>
                        <a:t>gruppo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Vedere </a:t>
                      </a:r>
                      <a:r>
                        <a:rPr lang="it-IT" sz="900" u="none" strike="noStrike" dirty="0">
                          <a:effectLst/>
                        </a:rPr>
                        <a:t>come è il lavoro in un ufficio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1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L’efficienza </a:t>
                      </a:r>
                      <a:r>
                        <a:rPr lang="it-IT" sz="900" u="none" strike="noStrike" dirty="0">
                          <a:effectLst/>
                        </a:rPr>
                        <a:t>dell’azienda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0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pareri dei tirocinanti. Classi quarte a. s. 2017-18</a:t>
            </a:r>
            <a:br>
              <a:rPr lang="it-IT" dirty="0"/>
            </a:br>
            <a:r>
              <a:rPr lang="it-IT" dirty="0"/>
              <a:t>   </a:t>
            </a:r>
            <a:r>
              <a:rPr lang="it-IT" dirty="0" smtClean="0"/>
              <a:t> </a:t>
            </a:r>
            <a:r>
              <a:rPr lang="it-IT" dirty="0"/>
              <a:t>I punti di forza dell’esperienza di tirocinio </a:t>
            </a:r>
            <a:r>
              <a:rPr lang="it-IT" dirty="0" smtClean="0"/>
              <a:t>(2)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013087"/>
              </p:ext>
            </p:extLst>
          </p:nvPr>
        </p:nvGraphicFramePr>
        <p:xfrm>
          <a:off x="1026942" y="1800662"/>
          <a:ext cx="9959925" cy="437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59925"/>
              </a:tblGrid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Fare </a:t>
                      </a:r>
                      <a:r>
                        <a:rPr lang="it-IT" sz="900" u="none" strike="noStrike" dirty="0">
                          <a:effectLst/>
                        </a:rPr>
                        <a:t>un’esperienza in campo lavorativo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rapporto con il </a:t>
                      </a:r>
                      <a:r>
                        <a:rPr lang="it-IT" sz="900" u="none" strike="noStrike" dirty="0" smtClean="0">
                          <a:effectLst/>
                        </a:rPr>
                        <a:t>tutor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passione per gli animali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Fare </a:t>
                      </a:r>
                      <a:r>
                        <a:rPr lang="it-IT" sz="900" u="none" strike="noStrike" dirty="0">
                          <a:effectLst/>
                        </a:rPr>
                        <a:t>una esperienza concreta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disponibilità del tutor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contatto diretto con i ricercatori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L’utilizzo </a:t>
                      </a:r>
                      <a:r>
                        <a:rPr lang="it-IT" sz="900" u="none" strike="noStrike" dirty="0">
                          <a:effectLst/>
                        </a:rPr>
                        <a:t>di strumentazioni pertinenti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L’ambiente </a:t>
                      </a:r>
                      <a:r>
                        <a:rPr lang="it-IT" sz="900" u="none" strike="noStrike" dirty="0">
                          <a:effectLst/>
                        </a:rPr>
                        <a:t>socievole che permetteva di lavorare in </a:t>
                      </a:r>
                      <a:r>
                        <a:rPr lang="it-IT" sz="900" u="none" strike="noStrike" dirty="0" smtClean="0">
                          <a:effectLst/>
                        </a:rPr>
                        <a:t>sintonia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(7)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varietà delle attività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possibilità di partecipare attivamente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Comunicare </a:t>
                      </a:r>
                      <a:r>
                        <a:rPr lang="it-IT" sz="900" u="none" strike="noStrike" dirty="0">
                          <a:effectLst/>
                        </a:rPr>
                        <a:t>con i clienti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rapporto con il turista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Lavorare </a:t>
                      </a:r>
                      <a:r>
                        <a:rPr lang="it-IT" sz="900" u="none" strike="noStrike" dirty="0">
                          <a:effectLst/>
                        </a:rPr>
                        <a:t>in </a:t>
                      </a:r>
                      <a:r>
                        <a:rPr lang="it-IT" sz="900" u="none" strike="noStrike" dirty="0" smtClean="0">
                          <a:effectLst/>
                        </a:rPr>
                        <a:t>autonomia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(4)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Parlare </a:t>
                      </a:r>
                      <a:r>
                        <a:rPr lang="it-IT" sz="900" u="none" strike="noStrike" dirty="0">
                          <a:effectLst/>
                        </a:rPr>
                        <a:t>lingue straniere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Conoscere </a:t>
                      </a:r>
                      <a:r>
                        <a:rPr lang="it-IT" sz="900" u="none" strike="noStrike" dirty="0">
                          <a:effectLst/>
                        </a:rPr>
                        <a:t>il funzionamento di un ufficio turistico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relazione con gli altri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Comunicare </a:t>
                      </a:r>
                      <a:r>
                        <a:rPr lang="it-IT" sz="900" u="none" strike="noStrike" dirty="0">
                          <a:effectLst/>
                        </a:rPr>
                        <a:t>informazioni corrette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Le </a:t>
                      </a:r>
                      <a:r>
                        <a:rPr lang="it-IT" sz="900" u="none" strike="noStrike" dirty="0">
                          <a:effectLst/>
                        </a:rPr>
                        <a:t>mie </a:t>
                      </a:r>
                      <a:r>
                        <a:rPr lang="it-IT" sz="900" u="none" strike="noStrike" dirty="0" smtClean="0">
                          <a:effectLst/>
                        </a:rPr>
                        <a:t>conoscenze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acquisito molte informazioni sulla valle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possibilità di comunicare con molti turisti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Ho </a:t>
                      </a:r>
                      <a:r>
                        <a:rPr lang="it-IT" sz="900" u="none" strike="noStrike" dirty="0">
                          <a:effectLst/>
                        </a:rPr>
                        <a:t>svolto un’attività inerente il mio indirizzo di </a:t>
                      </a:r>
                      <a:r>
                        <a:rPr lang="it-IT" sz="900" u="none" strike="noStrike" dirty="0" smtClean="0">
                          <a:effectLst/>
                        </a:rPr>
                        <a:t>studio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(2)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Gli </a:t>
                      </a:r>
                      <a:r>
                        <a:rPr lang="it-IT" sz="900" u="none" strike="noStrike" dirty="0">
                          <a:effectLst/>
                        </a:rPr>
                        <a:t>insegnamenti utili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disponibilità del personale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23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rapporto con il pubblico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82" marR="9282" marT="928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 pareri dei tirocinanti. Classi </a:t>
            </a:r>
            <a:r>
              <a:rPr lang="it-IT" dirty="0" smtClean="0"/>
              <a:t>quarte a</a:t>
            </a:r>
            <a:r>
              <a:rPr lang="it-IT" dirty="0"/>
              <a:t>. s. 2017-18</a:t>
            </a:r>
            <a:br>
              <a:rPr lang="it-IT" dirty="0"/>
            </a:br>
            <a:r>
              <a:rPr lang="it-IT" dirty="0" smtClean="0"/>
              <a:t>punti </a:t>
            </a:r>
            <a:r>
              <a:rPr lang="it-IT" dirty="0"/>
              <a:t>di debolezza dell’esperienza di tirocinio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478221"/>
              </p:ext>
            </p:extLst>
          </p:nvPr>
        </p:nvGraphicFramePr>
        <p:xfrm>
          <a:off x="1237957" y="1814724"/>
          <a:ext cx="9608234" cy="450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8234"/>
              </a:tblGrid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Poca </a:t>
                      </a:r>
                      <a:r>
                        <a:rPr lang="it-IT" sz="900" u="none" strike="noStrike" dirty="0">
                          <a:effectLst/>
                        </a:rPr>
                        <a:t>voglia dei tutor aziendali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it-IT" sz="900" u="none" strike="noStrike" dirty="0" smtClean="0">
                          <a:effectLst/>
                        </a:rPr>
                        <a:t>- Confusione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Poca </a:t>
                      </a:r>
                      <a:r>
                        <a:rPr lang="it-IT" sz="900" u="none" strike="noStrike" dirty="0">
                          <a:effectLst/>
                        </a:rPr>
                        <a:t>comunicazione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Poco </a:t>
                      </a:r>
                      <a:r>
                        <a:rPr lang="it-IT" sz="900" u="none" strike="noStrike" dirty="0">
                          <a:effectLst/>
                        </a:rPr>
                        <a:t>lavoro di gruppo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Troppe </a:t>
                      </a:r>
                      <a:r>
                        <a:rPr lang="it-IT" sz="900" u="none" strike="noStrike" dirty="0">
                          <a:effectLst/>
                        </a:rPr>
                        <a:t>ore di stage da fare durante il percorso scolastico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preparazione scolastica appena sufficiente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Poco </a:t>
                      </a:r>
                      <a:r>
                        <a:rPr lang="it-IT" sz="900" u="none" strike="noStrike" dirty="0">
                          <a:effectLst/>
                        </a:rPr>
                        <a:t>tempo a disposizione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Coordinare </a:t>
                      </a:r>
                      <a:r>
                        <a:rPr lang="it-IT" sz="900" u="none" strike="noStrike" dirty="0">
                          <a:effectLst/>
                        </a:rPr>
                        <a:t>gruppi di lavoro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Non </a:t>
                      </a:r>
                      <a:r>
                        <a:rPr lang="it-IT" sz="900" u="none" strike="noStrike" dirty="0">
                          <a:effectLst/>
                        </a:rPr>
                        <a:t>avevo competenze di base su alcuni argomenti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scarsa durata dello stage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mancanza di linee guida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lavoro monotono e </a:t>
                      </a:r>
                      <a:r>
                        <a:rPr lang="it-IT" sz="900" u="none" strike="noStrike" dirty="0" smtClean="0">
                          <a:effectLst/>
                        </a:rPr>
                        <a:t>ripetitivo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(3)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Non </a:t>
                      </a:r>
                      <a:r>
                        <a:rPr lang="it-IT" sz="900" u="none" strike="noStrike" dirty="0">
                          <a:effectLst/>
                        </a:rPr>
                        <a:t>poter disporre di un computer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Scarsa </a:t>
                      </a:r>
                      <a:r>
                        <a:rPr lang="it-IT" sz="900" u="none" strike="noStrike" dirty="0">
                          <a:effectLst/>
                        </a:rPr>
                        <a:t>relazione con il tutor aziendale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Troppe </a:t>
                      </a:r>
                      <a:r>
                        <a:rPr lang="it-IT" sz="900" u="none" strike="noStrike" dirty="0">
                          <a:effectLst/>
                        </a:rPr>
                        <a:t>responsabilità riguardanti la sicurezza degli utenti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La </a:t>
                      </a:r>
                      <a:r>
                        <a:rPr lang="it-IT" sz="900" u="none" strike="noStrike" dirty="0">
                          <a:effectLst/>
                        </a:rPr>
                        <a:t>lunghezza dello stage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Momenti </a:t>
                      </a:r>
                      <a:r>
                        <a:rPr lang="it-IT" sz="900" u="none" strike="noStrike" dirty="0">
                          <a:effectLst/>
                        </a:rPr>
                        <a:t>in cui non c’erano mansioni da </a:t>
                      </a:r>
                      <a:r>
                        <a:rPr lang="it-IT" sz="900" u="none" strike="noStrike" dirty="0" smtClean="0">
                          <a:effectLst/>
                        </a:rPr>
                        <a:t>svolgere</a:t>
                      </a:r>
                      <a:r>
                        <a:rPr lang="it-IT" sz="900" u="none" strike="noStrike" baseline="0" dirty="0" smtClean="0">
                          <a:effectLst/>
                        </a:rPr>
                        <a:t> (4)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periodo di svolgimento, pochi turisti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Il </a:t>
                      </a:r>
                      <a:r>
                        <a:rPr lang="it-IT" sz="900" u="none" strike="noStrike" dirty="0">
                          <a:effectLst/>
                        </a:rPr>
                        <a:t>periodo in cui ho svolto il tirocinio non era adeguato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  <a:tr h="225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 smtClean="0">
                          <a:effectLst/>
                        </a:rPr>
                        <a:t>- Gli </a:t>
                      </a:r>
                      <a:r>
                        <a:rPr lang="it-IT" sz="900" u="none" strike="noStrike" dirty="0">
                          <a:effectLst/>
                        </a:rPr>
                        <a:t>orari poco elastici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B1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4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pareri dei tirocinanti. Classi </a:t>
            </a:r>
            <a:r>
              <a:rPr lang="it-IT" dirty="0" smtClean="0"/>
              <a:t>quarte a</a:t>
            </a:r>
            <a:r>
              <a:rPr lang="it-IT" dirty="0"/>
              <a:t>. s. 2017-18</a:t>
            </a:r>
            <a:br>
              <a:rPr lang="it-IT" dirty="0"/>
            </a:br>
            <a:r>
              <a:rPr lang="it-IT" dirty="0"/>
              <a:t>                   Osservazioni e suggerimenti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179209"/>
              </p:ext>
            </p:extLst>
          </p:nvPr>
        </p:nvGraphicFramePr>
        <p:xfrm>
          <a:off x="1336431" y="1800662"/>
          <a:ext cx="9284677" cy="3896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84677"/>
              </a:tblGrid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Sarebbe </a:t>
                      </a:r>
                      <a:r>
                        <a:rPr lang="it-IT" sz="1200" u="none" strike="noStrike" dirty="0">
                          <a:effectLst/>
                        </a:rPr>
                        <a:t>utile, formativo e stimolante proseguire lo stage per un periodo più lungo per poter approfondire diversi aspetti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Non </a:t>
                      </a:r>
                      <a:r>
                        <a:rPr lang="it-IT" sz="1200" u="none" strike="noStrike" dirty="0">
                          <a:effectLst/>
                        </a:rPr>
                        <a:t>ho avuto la necessità di gruppi di lavoro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Lavorare </a:t>
                      </a:r>
                      <a:r>
                        <a:rPr lang="it-IT" sz="1200" u="none" strike="noStrike" dirty="0">
                          <a:effectLst/>
                        </a:rPr>
                        <a:t>in coppia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Bisognerebbe </a:t>
                      </a:r>
                      <a:r>
                        <a:rPr lang="it-IT" sz="1200" u="none" strike="noStrike" dirty="0">
                          <a:effectLst/>
                        </a:rPr>
                        <a:t>essere in un ambiente di lavoro dove sfruttare le lingue straniere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Esperienza </a:t>
                      </a:r>
                      <a:r>
                        <a:rPr lang="it-IT" sz="1200" u="none" strike="noStrike" dirty="0">
                          <a:effectLst/>
                        </a:rPr>
                        <a:t>da consigliare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Coinvolgere </a:t>
                      </a:r>
                      <a:r>
                        <a:rPr lang="it-IT" sz="1200" u="none" strike="noStrike" dirty="0">
                          <a:effectLst/>
                        </a:rPr>
                        <a:t>maggiormente i ragazzi che svolgono lo stage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Rendere </a:t>
                      </a:r>
                      <a:r>
                        <a:rPr lang="it-IT" sz="1200" u="none" strike="noStrike" dirty="0">
                          <a:effectLst/>
                        </a:rPr>
                        <a:t>l’esperienza meno ripetitiva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  <a:tr h="4870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- Non </a:t>
                      </a:r>
                      <a:r>
                        <a:rPr lang="it-IT" sz="1200" u="none" strike="noStrike" dirty="0">
                          <a:effectLst/>
                        </a:rPr>
                        <a:t>adatto se non si è brevettati al lavoro</a:t>
                      </a:r>
                      <a:endParaRPr lang="it-IT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2FFF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5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122828"/>
              </p:ext>
            </p:extLst>
          </p:nvPr>
        </p:nvGraphicFramePr>
        <p:xfrm>
          <a:off x="-321972" y="365125"/>
          <a:ext cx="6903076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225936"/>
              </p:ext>
            </p:extLst>
          </p:nvPr>
        </p:nvGraphicFramePr>
        <p:xfrm>
          <a:off x="6110610" y="365125"/>
          <a:ext cx="681977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70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474699"/>
              </p:ext>
            </p:extLst>
          </p:nvPr>
        </p:nvGraphicFramePr>
        <p:xfrm>
          <a:off x="-274749" y="365122"/>
          <a:ext cx="6546761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062312"/>
              </p:ext>
            </p:extLst>
          </p:nvPr>
        </p:nvGraphicFramePr>
        <p:xfrm>
          <a:off x="6096000" y="365124"/>
          <a:ext cx="6370749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11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767816"/>
              </p:ext>
            </p:extLst>
          </p:nvPr>
        </p:nvGraphicFramePr>
        <p:xfrm>
          <a:off x="-476518" y="365125"/>
          <a:ext cx="6572518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277925"/>
              </p:ext>
            </p:extLst>
          </p:nvPr>
        </p:nvGraphicFramePr>
        <p:xfrm>
          <a:off x="6096000" y="365125"/>
          <a:ext cx="682151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3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432592"/>
              </p:ext>
            </p:extLst>
          </p:nvPr>
        </p:nvGraphicFramePr>
        <p:xfrm>
          <a:off x="-115910" y="365125"/>
          <a:ext cx="6211909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565193"/>
              </p:ext>
            </p:extLst>
          </p:nvPr>
        </p:nvGraphicFramePr>
        <p:xfrm>
          <a:off x="6096001" y="365124"/>
          <a:ext cx="655964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55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65802"/>
              </p:ext>
            </p:extLst>
          </p:nvPr>
        </p:nvGraphicFramePr>
        <p:xfrm>
          <a:off x="-270456" y="365125"/>
          <a:ext cx="6581104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819955"/>
              </p:ext>
            </p:extLst>
          </p:nvPr>
        </p:nvGraphicFramePr>
        <p:xfrm>
          <a:off x="6065179" y="365125"/>
          <a:ext cx="6126822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45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2811</Words>
  <Application>Microsoft Office PowerPoint</Application>
  <PresentationFormat>Widescreen</PresentationFormat>
  <Paragraphs>346</Paragraphs>
  <Slides>44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di Office</vt:lpstr>
      <vt:lpstr>   Alternanza scuola-lavoro a. s. 2017-18   Rapporto sulle esperienze di tirocinio curricolare   Classi terze e quarte  dell’Istituto di Istruzione Superiore di Primiero</vt:lpstr>
      <vt:lpstr>Dati riassuntivi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pareri dei tirocinanti. Classi terze a. s. 2017-18 Competenze e conoscenze acquisite: le tecniche specifiche</vt:lpstr>
      <vt:lpstr>           I pareri dei tirocinanti. Classi terze a. s. 2017-18 Competenze e conoscenze acquisite: strumenti di lavoro e metodologie </vt:lpstr>
      <vt:lpstr>    I pareri dei tirocinanti. Classi terze a. s. 2017-18 Competenze e conoscenze acquisite: le competenze comunicative</vt:lpstr>
      <vt:lpstr>    I pareri dei tirocinanti. Classi terze a. s. 2017-18           Gli interessi suscitati dall’esperienza</vt:lpstr>
      <vt:lpstr> I pareri dei tirocinanti. Classi terze a. s. 2017-18         I punti di forza dell’esperienza di tirocinio (1)</vt:lpstr>
      <vt:lpstr> I pareri dei tirocinanti. Classi terze a. s. 2017-18      I punti di forza dell’esperienza di tirocinio (2)</vt:lpstr>
      <vt:lpstr>I pareri dei tirocinanti. Classi terze a. s. 2017-18      I punti di debolezza dell’esperienza di tirocinio</vt:lpstr>
      <vt:lpstr>I pareri dei tirocinanti. Classi terze a. s. 2017-18                    Osservazioni e suggerimenti</vt:lpstr>
      <vt:lpstr>      I pareri dei tirocinanti. Classi quarte a. s. 2017-18  Competenze e conoscenze acquisite: le tecniche specifiche (1)</vt:lpstr>
      <vt:lpstr>      I pareri dei tirocinanti. Classi quarte a. s. 2017-18  Competenze e conoscenze acquisite: le tecniche specifiche (2)</vt:lpstr>
      <vt:lpstr>         I pareri dei tirocinanti. Classi quarte a. s. 2017-18 Competenze e conoscenze acquisite: strumenti di lavoro e metodologie</vt:lpstr>
      <vt:lpstr> I pareri dei tirocinanti. Classi quarte a. s. 2017-18 Competenze e conoscenze acquisite: le competenze comunicative</vt:lpstr>
      <vt:lpstr>I pareri dei tirocinanti. Classi quarte a. s. 2017-18           Gli interessi suscitati dall’esperienza</vt:lpstr>
      <vt:lpstr>I pareri dei tirocinanti. Classi quarte a. s. 2017-18      I punti di forza dell’esperienza di tirocinio (1)</vt:lpstr>
      <vt:lpstr>I pareri dei tirocinanti. Classi quarte a. s. 2017-18     I punti di forza dell’esperienza di tirocinio (2)</vt:lpstr>
      <vt:lpstr>I pareri dei tirocinanti. Classi quarte a. s. 2017-18 punti di debolezza dell’esperienza di tirocinio</vt:lpstr>
      <vt:lpstr>I pareri dei tirocinanti. Classi quarte a. s. 2017-18                    Osservazioni e suggerimenti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sulle esperienze di tirocinio curricolare a. s. 2017-18. Classi terze e quarte  dell’Istituto di Istruzione Superiore di Primiero</dc:title>
  <dc:creator>edilio</dc:creator>
  <cp:lastModifiedBy>edilio</cp:lastModifiedBy>
  <cp:revision>29</cp:revision>
  <dcterms:created xsi:type="dcterms:W3CDTF">2019-01-30T13:51:01Z</dcterms:created>
  <dcterms:modified xsi:type="dcterms:W3CDTF">2019-02-10T10:03:18Z</dcterms:modified>
</cp:coreProperties>
</file>